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69" r:id="rId4"/>
    <p:sldId id="273" r:id="rId5"/>
    <p:sldId id="274" r:id="rId6"/>
    <p:sldId id="275" r:id="rId7"/>
    <p:sldId id="276" r:id="rId8"/>
    <p:sldId id="265" r:id="rId9"/>
    <p:sldId id="270" r:id="rId10"/>
    <p:sldId id="272" r:id="rId11"/>
    <p:sldId id="266" r:id="rId12"/>
    <p:sldId id="268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800080"/>
    <a:srgbClr val="339966"/>
    <a:srgbClr val="CC3300"/>
    <a:srgbClr val="99CC00"/>
    <a:srgbClr val="009900"/>
    <a:srgbClr val="CC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C18E4D-A1B7-49F2-B1E2-529116B7575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8076" name="Group 12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8066" name="Oval 2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88067" name="Rectangle 3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68" name="Rectangle 4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7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C1FCF-32FD-4BCB-A430-7920BF52EE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9F394-5248-49D4-A637-86D039068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29836-9549-49B5-8694-602D272A0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B5305-980C-4DEE-8280-EF3C619C3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40C68-6317-4DA1-9691-08A7C6913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15781-21F9-4F4D-85F8-CE1D7F615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F3AE2-87AC-4BD1-B250-4BF0278FB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4B7EA-7E7E-4141-BC96-842BBDC44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7AE89-A8E3-4328-872C-A7D669427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392F6-7D67-4672-9641-AD9141A3E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74CFCA4-DD4C-448F-8286-551A9C267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704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585/2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200" dirty="0" smtClean="0"/>
              <a:t>Adapted from The Academic Writer’s Handbook (Rosen), Writing in Chemistry, and Council of Science Editors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in the Sciences:</a:t>
            </a:r>
            <a:br>
              <a:rPr lang="en-US" dirty="0" smtClean="0"/>
            </a:br>
            <a:r>
              <a:rPr lang="en-US" dirty="0" smtClean="0"/>
              <a:t>An overview for Tutors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Additional Concerns for Science Writing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Audience-centered writing: </a:t>
            </a:r>
          </a:p>
          <a:p>
            <a:pPr lvl="1"/>
            <a:r>
              <a:rPr lang="en-US" dirty="0" smtClean="0"/>
              <a:t>Formulas</a:t>
            </a:r>
          </a:p>
          <a:p>
            <a:pPr lvl="1"/>
            <a:r>
              <a:rPr lang="en-US" dirty="0" smtClean="0"/>
              <a:t>Equations</a:t>
            </a:r>
          </a:p>
          <a:p>
            <a:pPr lvl="1"/>
            <a:r>
              <a:rPr lang="en-US" dirty="0" smtClean="0"/>
              <a:t>Significant Digits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7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Writing Style/Conventions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voice required</a:t>
            </a:r>
          </a:p>
          <a:p>
            <a:r>
              <a:rPr lang="en-US" dirty="0" smtClean="0"/>
              <a:t>Mandatory Incorporation of Charts and Graphs</a:t>
            </a:r>
          </a:p>
          <a:p>
            <a:r>
              <a:rPr lang="en-US" dirty="0" smtClean="0"/>
              <a:t>Formulas, Significant Digits,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49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Comments from Science Professors for English-based Faculty/Tutors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don’t sound like scientists</a:t>
            </a:r>
          </a:p>
          <a:p>
            <a:r>
              <a:rPr lang="en-US" dirty="0" smtClean="0"/>
              <a:t>Students aren’t using passive voice</a:t>
            </a:r>
          </a:p>
          <a:p>
            <a:r>
              <a:rPr lang="en-US" dirty="0" smtClean="0"/>
              <a:t>Students aren’t generating adequate discussion</a:t>
            </a:r>
          </a:p>
          <a:p>
            <a:r>
              <a:rPr lang="en-US" dirty="0" smtClean="0"/>
              <a:t>Report format, grammar, and sentence structure are general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31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the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the tutoring/writing experience to help science students</a:t>
            </a:r>
          </a:p>
          <a:p>
            <a:r>
              <a:rPr lang="en-US" dirty="0" smtClean="0"/>
              <a:t>Use this presentation as a general guide</a:t>
            </a:r>
          </a:p>
          <a:p>
            <a:r>
              <a:rPr lang="en-US" dirty="0" smtClean="0"/>
              <a:t>See OWL: Complete Discipline Listing</a:t>
            </a:r>
          </a:p>
          <a:p>
            <a:r>
              <a:rPr lang="en-US" dirty="0">
                <a:hlinkClick r:id="rId2"/>
              </a:rPr>
              <a:t>https://owl.english.purdue.edu/owl/resource/585/2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41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paper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8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 the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work systematically to investigate the world of nature</a:t>
            </a:r>
          </a:p>
          <a:p>
            <a:r>
              <a:rPr lang="en-US" dirty="0" smtClean="0"/>
              <a:t>Scientists carefully document their work, and have their students do likewise</a:t>
            </a:r>
          </a:p>
          <a:p>
            <a:r>
              <a:rPr lang="en-US" dirty="0" smtClean="0"/>
              <a:t>A scientist’s investigations are always built on observable, verifiable information, known as empirical evidence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IMRAD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IMRAD</a:t>
            </a:r>
          </a:p>
          <a:p>
            <a:pPr lvl="1"/>
            <a:r>
              <a:rPr lang="en-US" dirty="0" smtClean="0"/>
              <a:t>I – Introduction</a:t>
            </a:r>
          </a:p>
          <a:p>
            <a:pPr lvl="1"/>
            <a:r>
              <a:rPr lang="en-US" dirty="0" smtClean="0"/>
              <a:t>M – Methods</a:t>
            </a:r>
          </a:p>
          <a:p>
            <a:pPr lvl="1"/>
            <a:r>
              <a:rPr lang="en-US" dirty="0" smtClean="0"/>
              <a:t>R – Results</a:t>
            </a:r>
          </a:p>
          <a:p>
            <a:pPr lvl="1"/>
            <a:r>
              <a:rPr lang="en-US" dirty="0" smtClean="0"/>
              <a:t>D </a:t>
            </a:r>
            <a:r>
              <a:rPr lang="en-US" smtClean="0"/>
              <a:t>--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8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of a Writing Tutor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still the same: create strong, independent writers </a:t>
            </a:r>
          </a:p>
          <a:p>
            <a:r>
              <a:rPr lang="en-US" dirty="0" smtClean="0"/>
              <a:t>A science background is not necessary</a:t>
            </a:r>
          </a:p>
          <a:p>
            <a:r>
              <a:rPr lang="en-US" dirty="0" smtClean="0"/>
              <a:t>Focus on expectations of particular science disciplines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9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Discipline-based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Vs Active Voice</a:t>
            </a:r>
            <a:endParaRPr lang="en-US" dirty="0" smtClean="0"/>
          </a:p>
          <a:p>
            <a:r>
              <a:rPr lang="en-US" dirty="0" smtClean="0"/>
              <a:t>Be aware: some disciplines such as chemistry require passive voice for lab reports and analytical reports (American Chemical Society)</a:t>
            </a:r>
          </a:p>
        </p:txBody>
      </p:sp>
    </p:spTree>
    <p:extLst>
      <p:ext uri="{BB962C8B-B14F-4D97-AF65-F5344CB8AC3E}">
        <p14:creationId xmlns:p14="http://schemas.microsoft.com/office/powerpoint/2010/main" val="320214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</a:t>
            </a:r>
            <a:r>
              <a:rPr lang="en-US" dirty="0"/>
              <a:t>G</a:t>
            </a:r>
            <a:r>
              <a:rPr lang="en-US" dirty="0" smtClean="0"/>
              <a:t>uides </a:t>
            </a:r>
            <a:r>
              <a:rPr lang="en-US" dirty="0"/>
              <a:t>U</a:t>
            </a:r>
            <a:r>
              <a:rPr lang="en-US" dirty="0" smtClean="0"/>
              <a:t>nique to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Biology/Biochemistry students may follow “lab” protocols – that is, the Professor </a:t>
            </a:r>
            <a:r>
              <a:rPr lang="en-US" dirty="0" smtClean="0"/>
              <a:t>decides on style</a:t>
            </a:r>
          </a:p>
          <a:p>
            <a:r>
              <a:rPr lang="en-US" dirty="0" smtClean="0"/>
              <a:t>The style could be Council of Science Editors (CSE) or a “hybrid” of MLA/CSE etc.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3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Cautionary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ask for the assignment sheet</a:t>
            </a:r>
          </a:p>
          <a:p>
            <a:r>
              <a:rPr lang="en-US" dirty="0" smtClean="0"/>
              <a:t>Encourage students to do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Writing based on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note that the particular science or discourse community determines the form, rules, protocol for the written documents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Physical Science</a:t>
            </a:r>
          </a:p>
          <a:p>
            <a:pPr lvl="1"/>
            <a:r>
              <a:rPr lang="en-US" dirty="0" smtClean="0"/>
              <a:t>Descriptive Science</a:t>
            </a:r>
          </a:p>
          <a:p>
            <a:pPr lvl="1"/>
            <a:r>
              <a:rPr lang="en-US" dirty="0" smtClean="0"/>
              <a:t>Analytical Science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5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Common to Different Disciplines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Common Assignments in Sciences (not exhaustive list)</a:t>
            </a:r>
          </a:p>
          <a:p>
            <a:pPr lvl="1"/>
            <a:r>
              <a:rPr lang="en-US" dirty="0" smtClean="0"/>
              <a:t>Lab reports</a:t>
            </a:r>
          </a:p>
          <a:p>
            <a:pPr lvl="1"/>
            <a:r>
              <a:rPr lang="en-US" dirty="0" smtClean="0"/>
              <a:t>Analytical reports</a:t>
            </a:r>
          </a:p>
          <a:p>
            <a:pPr lvl="1"/>
            <a:r>
              <a:rPr lang="en-US" dirty="0" smtClean="0"/>
              <a:t>Pre-lab reports</a:t>
            </a:r>
          </a:p>
          <a:p>
            <a:pPr lvl="1"/>
            <a:r>
              <a:rPr lang="en-US" dirty="0" smtClean="0"/>
              <a:t>Post-lab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48613"/>
      </p:ext>
    </p:extLst>
  </p:cSld>
  <p:clrMapOvr>
    <a:masterClrMapping/>
  </p:clrMapOvr>
</p:sld>
</file>

<file path=ppt/theme/theme1.xml><?xml version="1.0" encoding="utf-8"?>
<a:theme xmlns:a="http://schemas.openxmlformats.org/drawingml/2006/main" name="Axis design template">
  <a:themeElements>
    <a:clrScheme name="Office Them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 design template</Template>
  <TotalTime>302</TotalTime>
  <Words>359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Axis design template</vt:lpstr>
      <vt:lpstr>Writing in the Sciences: An overview for Tutors</vt:lpstr>
      <vt:lpstr>Writing in the Sciences</vt:lpstr>
      <vt:lpstr>Understanding the IMRAD document</vt:lpstr>
      <vt:lpstr>Contributions of a Writing Tutor  </vt:lpstr>
      <vt:lpstr>Discipline-based Concerns</vt:lpstr>
      <vt:lpstr>Style Guides Unique to Labs</vt:lpstr>
      <vt:lpstr>A Cautionary Tale</vt:lpstr>
      <vt:lpstr>Types of Writing based on Discipline</vt:lpstr>
      <vt:lpstr>Assignments Common to Different Disciplines</vt:lpstr>
      <vt:lpstr>Additional Concerns for Science Writing </vt:lpstr>
      <vt:lpstr>Implications for Writing Style/Conventions</vt:lpstr>
      <vt:lpstr>Comments from Science Professors for English-based Faculty/Tutors</vt:lpstr>
      <vt:lpstr>You have the Power</vt:lpstr>
      <vt:lpstr>Discussion and Conclusion</vt:lpstr>
    </vt:vector>
  </TitlesOfParts>
  <Manager/>
  <Company>UMass Dartmouth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an Argument</dc:title>
  <dc:subject/>
  <dc:creator>CITS</dc:creator>
  <cp:keywords/>
  <dc:description/>
  <cp:lastModifiedBy>Giaimo, Genie N.</cp:lastModifiedBy>
  <cp:revision>21</cp:revision>
  <cp:lastPrinted>1601-01-01T00:00:00Z</cp:lastPrinted>
  <dcterms:created xsi:type="dcterms:W3CDTF">2010-01-29T14:46:39Z</dcterms:created>
  <dcterms:modified xsi:type="dcterms:W3CDTF">2016-12-08T19:53:59Z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TC102037551033</vt:lpwstr>
  </property>
</Properties>
</file>