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6" r:id="rId4"/>
    <p:sldId id="285" r:id="rId5"/>
    <p:sldId id="286" r:id="rId6"/>
    <p:sldId id="267" r:id="rId7"/>
    <p:sldId id="272" r:id="rId8"/>
    <p:sldId id="276" r:id="rId9"/>
    <p:sldId id="278" r:id="rId10"/>
    <p:sldId id="258" r:id="rId11"/>
    <p:sldId id="268" r:id="rId12"/>
    <p:sldId id="261" r:id="rId13"/>
    <p:sldId id="280" r:id="rId14"/>
    <p:sldId id="279" r:id="rId15"/>
    <p:sldId id="262" r:id="rId16"/>
    <p:sldId id="273" r:id="rId17"/>
    <p:sldId id="274" r:id="rId18"/>
    <p:sldId id="275" r:id="rId19"/>
    <p:sldId id="277" r:id="rId20"/>
    <p:sldId id="281" r:id="rId21"/>
    <p:sldId id="282" r:id="rId22"/>
    <p:sldId id="283" r:id="rId23"/>
    <p:sldId id="264" r:id="rId24"/>
    <p:sldId id="284" r:id="rId25"/>
    <p:sldId id="265" r:id="rId26"/>
    <p:sldId id="269" r:id="rId27"/>
    <p:sldId id="271" r:id="rId28"/>
    <p:sldId id="26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aimo, Genie" initials="G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8" d="100"/>
          <a:sy n="88" d="100"/>
        </p:scale>
        <p:origin x="403" y="62"/>
      </p:cViewPr>
      <p:guideLst>
        <p:guide orient="horz" pos="2160"/>
        <p:guide pos="3840"/>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4-07T14:35:15.317" idx="1">
    <p:pos x="10" y="10"/>
    <p:text>Useful? Perhaps at end?</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12/29/2016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12/29/2016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12/29/2016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12/29/2016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12/29/2016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Chrisanne.Souza@Bristolcc.edu" TargetMode="External"/><Relationship Id="rId2" Type="http://schemas.openxmlformats.org/officeDocument/2006/relationships/hyperlink" Target="mailto:Genie.Giaimo@Bristolcc.edu"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uwlax.edu/catl/writing/assignments/writingtolearn.htm" TargetMode="External"/><Relationship Id="rId2" Type="http://schemas.openxmlformats.org/officeDocument/2006/relationships/hyperlink" Target="http://inside.mines.edu/UserFiles/File/LAIS/WAC/WritetoLearn.pdf" TargetMode="Externa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1194" y="1020432"/>
            <a:ext cx="10993546" cy="1012764"/>
          </a:xfrm>
        </p:spPr>
        <p:txBody>
          <a:bodyPr>
            <a:normAutofit/>
          </a:bodyPr>
          <a:lstStyle/>
          <a:p>
            <a:r>
              <a:rPr lang="en-US" sz="4000" dirty="0" smtClean="0">
                <a:effectLst>
                  <a:outerShdw blurRad="38100" dist="38100" dir="2700000" algn="tl">
                    <a:srgbClr val="000000">
                      <a:alpha val="43137"/>
                    </a:srgbClr>
                  </a:outerShdw>
                </a:effectLst>
              </a:rPr>
              <a:t>What’s the Risk? </a:t>
            </a:r>
            <a:endParaRPr lang="en-US" sz="4000" dirty="0">
              <a:effectLst>
                <a:outerShdw blurRad="38100" dist="38100" dir="2700000" algn="tl">
                  <a:srgbClr val="000000">
                    <a:alpha val="43137"/>
                  </a:srgbClr>
                </a:outerShdw>
              </a:effectLst>
            </a:endParaRPr>
          </a:p>
        </p:txBody>
      </p:sp>
      <p:sp>
        <p:nvSpPr>
          <p:cNvPr id="4" name="Rectangle 3"/>
          <p:cNvSpPr/>
          <p:nvPr/>
        </p:nvSpPr>
        <p:spPr>
          <a:xfrm>
            <a:off x="1891227" y="3982998"/>
            <a:ext cx="8431577" cy="1169551"/>
          </a:xfrm>
          <a:prstGeom prst="rect">
            <a:avLst/>
          </a:prstGeom>
        </p:spPr>
        <p:txBody>
          <a:bodyPr wrap="square">
            <a:spAutoFit/>
          </a:bodyPr>
          <a:lstStyle/>
          <a:p>
            <a:pPr lvl="0">
              <a:spcBef>
                <a:spcPct val="20000"/>
              </a:spcBef>
              <a:spcAft>
                <a:spcPts val="600"/>
              </a:spcAft>
              <a:buClr>
                <a:srgbClr val="903163"/>
              </a:buClr>
              <a:buSzPct val="92000"/>
            </a:pPr>
            <a:r>
              <a:rPr lang="en-US" sz="3500" cap="all" dirty="0">
                <a:solidFill>
                  <a:schemeClr val="accent1">
                    <a:lumMod val="25000"/>
                    <a:lumOff val="75000"/>
                  </a:schemeClr>
                </a:solidFill>
                <a:effectLst>
                  <a:outerShdw blurRad="38100" dist="38100" dir="2700000" algn="tl">
                    <a:srgbClr val="000000">
                      <a:alpha val="43137"/>
                    </a:srgbClr>
                  </a:outerShdw>
                </a:effectLst>
              </a:rPr>
              <a:t>Investing in Low Stakes </a:t>
            </a:r>
            <a:r>
              <a:rPr lang="en-US" sz="3500" cap="all" dirty="0" smtClean="0">
                <a:solidFill>
                  <a:schemeClr val="accent1">
                    <a:lumMod val="25000"/>
                    <a:lumOff val="75000"/>
                  </a:schemeClr>
                </a:solidFill>
                <a:effectLst>
                  <a:outerShdw blurRad="38100" dist="38100" dir="2700000" algn="tl">
                    <a:srgbClr val="000000">
                      <a:alpha val="43137"/>
                    </a:srgbClr>
                  </a:outerShdw>
                </a:effectLst>
              </a:rPr>
              <a:t>Writing </a:t>
            </a:r>
            <a:r>
              <a:rPr lang="en-US" sz="3500" cap="all" smtClean="0">
                <a:solidFill>
                  <a:schemeClr val="accent1">
                    <a:lumMod val="25000"/>
                    <a:lumOff val="75000"/>
                  </a:schemeClr>
                </a:solidFill>
                <a:effectLst>
                  <a:outerShdw blurRad="38100" dist="38100" dir="2700000" algn="tl">
                    <a:srgbClr val="000000">
                      <a:alpha val="43137"/>
                    </a:srgbClr>
                  </a:outerShdw>
                </a:effectLst>
              </a:rPr>
              <a:t>and writing to learn</a:t>
            </a:r>
            <a:endParaRPr lang="en-US" sz="3500" cap="all" dirty="0">
              <a:solidFill>
                <a:schemeClr val="accent1">
                  <a:lumMod val="25000"/>
                  <a:lumOff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140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a:t>Peter Elbow</a:t>
            </a:r>
            <a:r>
              <a:rPr lang="en-US" sz="3500" dirty="0" smtClean="0"/>
              <a:t>, “</a:t>
            </a:r>
            <a:r>
              <a:rPr lang="en-US" sz="3500" dirty="0"/>
              <a:t>Writing for Learning-</a:t>
            </a:r>
            <a:r>
              <a:rPr lang="en-US" sz="3500" dirty="0" smtClean="0"/>
              <a:t>-Not </a:t>
            </a:r>
            <a:r>
              <a:rPr lang="en-US" sz="3500" dirty="0"/>
              <a:t>Just for Demonstrating </a:t>
            </a:r>
            <a:r>
              <a:rPr lang="en-US" sz="3500" dirty="0" smtClean="0"/>
              <a:t>Learning”</a:t>
            </a:r>
            <a:endParaRPr lang="en-US" sz="3500" dirty="0"/>
          </a:p>
        </p:txBody>
      </p:sp>
      <p:sp>
        <p:nvSpPr>
          <p:cNvPr id="3" name="Content Placeholder 2"/>
          <p:cNvSpPr>
            <a:spLocks noGrp="1"/>
          </p:cNvSpPr>
          <p:nvPr>
            <p:ph idx="1"/>
          </p:nvPr>
        </p:nvSpPr>
        <p:spPr/>
        <p:txBody>
          <a:bodyPr/>
          <a:lstStyle/>
          <a:p>
            <a:endParaRPr lang="en-US" sz="2000" dirty="0">
              <a:solidFill>
                <a:srgbClr val="000000"/>
              </a:solidFill>
              <a:latin typeface="Times New Roman"/>
            </a:endParaRPr>
          </a:p>
          <a:p>
            <a:r>
              <a:rPr lang="en-US" sz="3200" dirty="0">
                <a:solidFill>
                  <a:srgbClr val="000000"/>
                </a:solidFill>
                <a:latin typeface="Times New Roman"/>
              </a:rPr>
              <a:t> </a:t>
            </a:r>
            <a:r>
              <a:rPr lang="en-US" sz="3500" dirty="0" smtClean="0"/>
              <a:t>“Even </a:t>
            </a:r>
            <a:r>
              <a:rPr lang="en-US" sz="3500" dirty="0"/>
              <a:t>though low stakes writing-to-learn is not always good as writing, it is particularly effective at promoting learning and involvement in course material, and it is much easier on teachers--especially those who aren't writing teachers</a:t>
            </a:r>
            <a:r>
              <a:rPr lang="en-US" sz="3500" dirty="0" smtClean="0"/>
              <a:t>.” </a:t>
            </a:r>
            <a:endParaRPr lang="en-US" sz="3500" dirty="0"/>
          </a:p>
        </p:txBody>
      </p:sp>
    </p:spTree>
    <p:extLst>
      <p:ext uri="{BB962C8B-B14F-4D97-AF65-F5344CB8AC3E}">
        <p14:creationId xmlns:p14="http://schemas.microsoft.com/office/powerpoint/2010/main" val="1090886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is Writing To learn?</a:t>
            </a:r>
            <a:endParaRPr lang="en-US" sz="4000" dirty="0"/>
          </a:p>
        </p:txBody>
      </p:sp>
      <p:sp>
        <p:nvSpPr>
          <p:cNvPr id="3" name="Content Placeholder 2"/>
          <p:cNvSpPr>
            <a:spLocks noGrp="1"/>
          </p:cNvSpPr>
          <p:nvPr>
            <p:ph idx="1"/>
          </p:nvPr>
        </p:nvSpPr>
        <p:spPr/>
        <p:txBody>
          <a:bodyPr>
            <a:normAutofit/>
          </a:bodyPr>
          <a:lstStyle/>
          <a:p>
            <a:pPr marL="0" indent="0">
              <a:buNone/>
            </a:pPr>
            <a:r>
              <a:rPr lang="en-US" sz="3500" dirty="0" smtClean="0"/>
              <a:t>Writing to learn is not about improving writing. It is about communicating with oneself to articulate ideas, ask questions, and direct oneself to important information in the student’s own accessible language.</a:t>
            </a:r>
          </a:p>
        </p:txBody>
      </p:sp>
    </p:spTree>
    <p:extLst>
      <p:ext uri="{BB962C8B-B14F-4D97-AF65-F5344CB8AC3E}">
        <p14:creationId xmlns:p14="http://schemas.microsoft.com/office/powerpoint/2010/main" val="2473553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Whose Anxiety?</a:t>
            </a:r>
            <a:endParaRPr lang="en-US" sz="4000" dirty="0"/>
          </a:p>
        </p:txBody>
      </p:sp>
      <p:sp>
        <p:nvSpPr>
          <p:cNvPr id="3" name="Content Placeholder 2"/>
          <p:cNvSpPr>
            <a:spLocks noGrp="1"/>
          </p:cNvSpPr>
          <p:nvPr>
            <p:ph idx="1"/>
          </p:nvPr>
        </p:nvSpPr>
        <p:spPr/>
        <p:txBody>
          <a:bodyPr>
            <a:normAutofit/>
          </a:bodyPr>
          <a:lstStyle/>
          <a:p>
            <a:r>
              <a:rPr lang="en-US" sz="3500" dirty="0" smtClean="0"/>
              <a:t>How can faculty incorporate low-stakes writing in their classes? </a:t>
            </a:r>
          </a:p>
          <a:p>
            <a:endParaRPr lang="en-US" sz="3500" dirty="0"/>
          </a:p>
          <a:p>
            <a:r>
              <a:rPr lang="en-US" sz="3500" dirty="0" smtClean="0"/>
              <a:t>How can students learn to love low-stakes writing?</a:t>
            </a:r>
            <a:endParaRPr lang="en-US" sz="3500" dirty="0"/>
          </a:p>
        </p:txBody>
      </p:sp>
    </p:spTree>
    <p:extLst>
      <p:ext uri="{BB962C8B-B14F-4D97-AF65-F5344CB8AC3E}">
        <p14:creationId xmlns:p14="http://schemas.microsoft.com/office/powerpoint/2010/main" val="2720067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Loving Low-Stakes Writing</a:t>
            </a:r>
            <a:endParaRPr lang="en-US" sz="3500" dirty="0"/>
          </a:p>
        </p:txBody>
      </p:sp>
      <p:sp>
        <p:nvSpPr>
          <p:cNvPr id="3" name="Content Placeholder 2"/>
          <p:cNvSpPr>
            <a:spLocks noGrp="1"/>
          </p:cNvSpPr>
          <p:nvPr>
            <p:ph idx="1"/>
          </p:nvPr>
        </p:nvSpPr>
        <p:spPr>
          <a:xfrm>
            <a:off x="527403" y="2194561"/>
            <a:ext cx="11029615" cy="4255910"/>
          </a:xfrm>
        </p:spPr>
        <p:txBody>
          <a:bodyPr>
            <a:normAutofit fontScale="92500" lnSpcReduction="20000"/>
          </a:bodyPr>
          <a:lstStyle/>
          <a:p>
            <a:r>
              <a:rPr lang="en-US" sz="3800" dirty="0" smtClean="0"/>
              <a:t>Low-Stakes writing facilitates class discussion. </a:t>
            </a:r>
          </a:p>
          <a:p>
            <a:pPr marL="0" indent="0">
              <a:buNone/>
            </a:pPr>
            <a:endParaRPr lang="en-US" sz="3800" dirty="0"/>
          </a:p>
          <a:p>
            <a:r>
              <a:rPr lang="en-US" sz="3800" dirty="0" smtClean="0"/>
              <a:t>Low-Stakes writing encourages students to work closely with text. </a:t>
            </a:r>
          </a:p>
          <a:p>
            <a:endParaRPr lang="en-US" sz="3800" dirty="0"/>
          </a:p>
          <a:p>
            <a:r>
              <a:rPr lang="en-US" sz="3800" dirty="0" smtClean="0"/>
              <a:t>Low-Stakes writing returns the pleasure to creative and critical exploration. </a:t>
            </a:r>
          </a:p>
          <a:p>
            <a:endParaRPr lang="en-US" sz="3200" dirty="0"/>
          </a:p>
        </p:txBody>
      </p:sp>
    </p:spTree>
    <p:extLst>
      <p:ext uri="{BB962C8B-B14F-4D97-AF65-F5344CB8AC3E}">
        <p14:creationId xmlns:p14="http://schemas.microsoft.com/office/powerpoint/2010/main" val="130741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we use low-Stakes Writing</a:t>
            </a:r>
            <a:endParaRPr lang="en-US" sz="4000" dirty="0"/>
          </a:p>
        </p:txBody>
      </p:sp>
      <p:sp>
        <p:nvSpPr>
          <p:cNvPr id="3" name="Content Placeholder 2"/>
          <p:cNvSpPr>
            <a:spLocks noGrp="1"/>
          </p:cNvSpPr>
          <p:nvPr>
            <p:ph idx="1"/>
          </p:nvPr>
        </p:nvSpPr>
        <p:spPr/>
        <p:txBody>
          <a:bodyPr>
            <a:normAutofit/>
          </a:bodyPr>
          <a:lstStyle/>
          <a:p>
            <a:r>
              <a:rPr lang="en-US" sz="3500" dirty="0" smtClean="0"/>
              <a:t>English 217—Writing From the Margins of Contemporary American Literature</a:t>
            </a:r>
          </a:p>
          <a:p>
            <a:endParaRPr lang="en-US" sz="3500" dirty="0"/>
          </a:p>
          <a:p>
            <a:r>
              <a:rPr lang="en-US" sz="3500" dirty="0" smtClean="0"/>
              <a:t>English102—Writing About Literature</a:t>
            </a:r>
            <a:endParaRPr lang="en-US" sz="3500" dirty="0"/>
          </a:p>
        </p:txBody>
      </p:sp>
    </p:spTree>
    <p:extLst>
      <p:ext uri="{BB962C8B-B14F-4D97-AF65-F5344CB8AC3E}">
        <p14:creationId xmlns:p14="http://schemas.microsoft.com/office/powerpoint/2010/main" val="1333487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Scaffolding writing assignments </a:t>
            </a:r>
            <a:endParaRPr lang="en-US" sz="4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9054" y="3105835"/>
            <a:ext cx="3244984" cy="2501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689513" y="3105835"/>
            <a:ext cx="6096000" cy="1477328"/>
          </a:xfrm>
          <a:prstGeom prst="rect">
            <a:avLst/>
          </a:prstGeom>
        </p:spPr>
        <p:txBody>
          <a:bodyPr>
            <a:spAutoFit/>
          </a:bodyPr>
          <a:lstStyle/>
          <a:p>
            <a:r>
              <a:rPr lang="en-US" dirty="0" smtClean="0">
                <a:solidFill>
                  <a:srgbClr val="000000"/>
                </a:solidFill>
                <a:latin typeface="Times New Roman"/>
                <a:ea typeface="Times New Roman"/>
              </a:rPr>
              <a:t>History 112</a:t>
            </a:r>
          </a:p>
          <a:p>
            <a:endParaRPr lang="en-US" dirty="0">
              <a:solidFill>
                <a:srgbClr val="000000"/>
              </a:solidFill>
              <a:latin typeface="Times New Roman"/>
              <a:ea typeface="Times New Roman"/>
            </a:endParaRPr>
          </a:p>
          <a:p>
            <a:endParaRPr lang="en-US" dirty="0" smtClean="0">
              <a:solidFill>
                <a:srgbClr val="000000"/>
              </a:solidFill>
              <a:latin typeface="Times New Roman"/>
              <a:ea typeface="Times New Roman"/>
            </a:endParaRPr>
          </a:p>
          <a:p>
            <a:r>
              <a:rPr lang="en-US" dirty="0" smtClean="0">
                <a:solidFill>
                  <a:srgbClr val="000000"/>
                </a:solidFill>
                <a:latin typeface="Times New Roman"/>
                <a:ea typeface="Times New Roman"/>
              </a:rPr>
              <a:t>What </a:t>
            </a:r>
            <a:r>
              <a:rPr lang="en-US" dirty="0">
                <a:solidFill>
                  <a:srgbClr val="000000"/>
                </a:solidFill>
                <a:latin typeface="Times New Roman"/>
                <a:ea typeface="Times New Roman"/>
              </a:rPr>
              <a:t>message might Goya have been trying to convey to Spanish viewers by </a:t>
            </a:r>
            <a:r>
              <a:rPr lang="en-US" dirty="0" smtClean="0">
                <a:solidFill>
                  <a:srgbClr val="000000"/>
                </a:solidFill>
                <a:latin typeface="Times New Roman"/>
                <a:ea typeface="Times New Roman"/>
              </a:rPr>
              <a:t>means </a:t>
            </a:r>
            <a:r>
              <a:rPr lang="en-US" dirty="0">
                <a:solidFill>
                  <a:srgbClr val="000000"/>
                </a:solidFill>
                <a:latin typeface="Times New Roman"/>
                <a:ea typeface="Times New Roman"/>
              </a:rPr>
              <a:t>of this painting?</a:t>
            </a:r>
            <a:endParaRPr lang="en-US" dirty="0">
              <a:effectLst/>
              <a:latin typeface="Times New Roman"/>
              <a:ea typeface="Times New Roman"/>
            </a:endParaRPr>
          </a:p>
        </p:txBody>
      </p:sp>
    </p:spTree>
    <p:extLst>
      <p:ext uri="{BB962C8B-B14F-4D97-AF65-F5344CB8AC3E}">
        <p14:creationId xmlns:p14="http://schemas.microsoft.com/office/powerpoint/2010/main" val="2181119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Scaffolding Writing Assignments </a:t>
            </a:r>
            <a:endParaRPr lang="en-US" sz="3500" dirty="0"/>
          </a:p>
        </p:txBody>
      </p:sp>
      <p:sp>
        <p:nvSpPr>
          <p:cNvPr id="3" name="Content Placeholder 2"/>
          <p:cNvSpPr>
            <a:spLocks noGrp="1"/>
          </p:cNvSpPr>
          <p:nvPr>
            <p:ph idx="1"/>
          </p:nvPr>
        </p:nvSpPr>
        <p:spPr/>
        <p:txBody>
          <a:bodyPr>
            <a:normAutofit/>
          </a:bodyPr>
          <a:lstStyle/>
          <a:p>
            <a:pPr algn="ctr"/>
            <a:r>
              <a:rPr lang="en-US" sz="3500" i="1" dirty="0" smtClean="0"/>
              <a:t>“The French Were Brutal”</a:t>
            </a:r>
            <a:endParaRPr lang="en-US" sz="3500" i="1" dirty="0"/>
          </a:p>
        </p:txBody>
      </p:sp>
    </p:spTree>
    <p:extLst>
      <p:ext uri="{BB962C8B-B14F-4D97-AF65-F5344CB8AC3E}">
        <p14:creationId xmlns:p14="http://schemas.microsoft.com/office/powerpoint/2010/main" val="668392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Scaffolding in Action</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2518" y="2111213"/>
            <a:ext cx="1464546" cy="196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3991" y="2101985"/>
            <a:ext cx="1556948" cy="19732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53385" y="3563081"/>
            <a:ext cx="11257345" cy="2492990"/>
          </a:xfrm>
          <a:prstGeom prst="rect">
            <a:avLst/>
          </a:prstGeom>
        </p:spPr>
        <p:txBody>
          <a:bodyPr wrap="square">
            <a:spAutoFit/>
          </a:bodyPr>
          <a:lstStyle/>
          <a:p>
            <a:endParaRPr lang="en-US" dirty="0" smtClean="0">
              <a:solidFill>
                <a:srgbClr val="000000"/>
              </a:solidFill>
              <a:latin typeface="Times New Roman"/>
              <a:ea typeface="Times New Roman"/>
            </a:endParaRPr>
          </a:p>
          <a:p>
            <a:pPr marL="285750" indent="-285750">
              <a:buFont typeface="Arial" panose="020B0604020202020204" pitchFamily="34" charset="0"/>
              <a:buChar char="•"/>
            </a:pPr>
            <a:endParaRPr lang="en-US" dirty="0">
              <a:latin typeface="Times New Roman"/>
              <a:ea typeface="Times New Roman"/>
            </a:endParaRPr>
          </a:p>
          <a:p>
            <a:pPr marL="285750" indent="-285750">
              <a:buFont typeface="Arial" panose="020B0604020202020204" pitchFamily="34" charset="0"/>
              <a:buChar char="•"/>
            </a:pPr>
            <a:r>
              <a:rPr lang="en-US" sz="2000" dirty="0">
                <a:solidFill>
                  <a:srgbClr val="000000"/>
                </a:solidFill>
                <a:latin typeface="Times New Roman"/>
                <a:ea typeface="Times New Roman"/>
              </a:rPr>
              <a:t>1) Pretend you’re explaining the propaganda posters to someone who can’t see them</a:t>
            </a:r>
            <a:r>
              <a:rPr lang="en-US" sz="2000" dirty="0" smtClean="0">
                <a:solidFill>
                  <a:srgbClr val="000000"/>
                </a:solidFill>
                <a:latin typeface="Times New Roman"/>
                <a:ea typeface="Times New Roman"/>
              </a:rPr>
              <a:t>. </a:t>
            </a:r>
            <a:r>
              <a:rPr lang="en-US" sz="2000" dirty="0">
                <a:solidFill>
                  <a:srgbClr val="000000"/>
                </a:solidFill>
                <a:latin typeface="Times New Roman"/>
                <a:ea typeface="Times New Roman"/>
              </a:rPr>
              <a:t>Talk about the details: the people, their faces and body language, the colors that were used. </a:t>
            </a:r>
            <a:r>
              <a:rPr lang="en-US" sz="2000" dirty="0" smtClean="0">
                <a:solidFill>
                  <a:srgbClr val="000000"/>
                </a:solidFill>
                <a:latin typeface="Times New Roman"/>
                <a:ea typeface="Times New Roman"/>
              </a:rPr>
              <a:t>This </a:t>
            </a:r>
            <a:r>
              <a:rPr lang="en-US" sz="2000" dirty="0">
                <a:solidFill>
                  <a:srgbClr val="000000"/>
                </a:solidFill>
                <a:latin typeface="Times New Roman"/>
                <a:ea typeface="Times New Roman"/>
              </a:rPr>
              <a:t>should be at least six sentences.   </a:t>
            </a:r>
          </a:p>
          <a:p>
            <a:pPr marL="285750" indent="-285750">
              <a:buFont typeface="Arial" panose="020B0604020202020204" pitchFamily="34" charset="0"/>
              <a:buChar char="•"/>
            </a:pPr>
            <a:endParaRPr lang="en-US" sz="2000" dirty="0" smtClean="0">
              <a:solidFill>
                <a:srgbClr val="000000"/>
              </a:solidFill>
              <a:latin typeface="Times New Roman"/>
              <a:ea typeface="Times New Roman"/>
            </a:endParaRPr>
          </a:p>
          <a:p>
            <a:pPr marL="285750" indent="-285750">
              <a:buFont typeface="Arial" panose="020B0604020202020204" pitchFamily="34" charset="0"/>
              <a:buChar char="•"/>
            </a:pPr>
            <a:r>
              <a:rPr lang="en-US" sz="2000" dirty="0" smtClean="0">
                <a:solidFill>
                  <a:srgbClr val="000000"/>
                </a:solidFill>
                <a:latin typeface="Times New Roman"/>
                <a:ea typeface="Times New Roman"/>
              </a:rPr>
              <a:t>2</a:t>
            </a:r>
            <a:r>
              <a:rPr lang="en-US" sz="2000" dirty="0">
                <a:solidFill>
                  <a:srgbClr val="000000"/>
                </a:solidFill>
                <a:latin typeface="Times New Roman"/>
                <a:ea typeface="Times New Roman"/>
              </a:rPr>
              <a:t>) Make an argument that German propaganda and American propaganda are inherently different or very similar, using examples from the posters. </a:t>
            </a:r>
            <a:r>
              <a:rPr lang="en-US" sz="2000" dirty="0" smtClean="0">
                <a:solidFill>
                  <a:srgbClr val="000000"/>
                </a:solidFill>
                <a:latin typeface="Times New Roman"/>
                <a:ea typeface="Times New Roman"/>
              </a:rPr>
              <a:t>For </a:t>
            </a:r>
            <a:r>
              <a:rPr lang="en-US" sz="2000" dirty="0">
                <a:solidFill>
                  <a:srgbClr val="000000"/>
                </a:solidFill>
                <a:latin typeface="Times New Roman"/>
                <a:ea typeface="Times New Roman"/>
              </a:rPr>
              <a:t>example: how were women portrayed?</a:t>
            </a:r>
            <a:endParaRPr lang="en-US" sz="2000" dirty="0">
              <a:effectLst/>
              <a:latin typeface="Times New Roman"/>
              <a:ea typeface="Times New Roman"/>
            </a:endParaRPr>
          </a:p>
        </p:txBody>
      </p:sp>
      <p:sp>
        <p:nvSpPr>
          <p:cNvPr id="3" name="TextBox 2"/>
          <p:cNvSpPr txBox="1"/>
          <p:nvPr/>
        </p:nvSpPr>
        <p:spPr>
          <a:xfrm>
            <a:off x="5327374" y="6241774"/>
            <a:ext cx="6183356" cy="369332"/>
          </a:xfrm>
          <a:prstGeom prst="rect">
            <a:avLst/>
          </a:prstGeom>
          <a:noFill/>
        </p:spPr>
        <p:txBody>
          <a:bodyPr wrap="square" rtlCol="0">
            <a:spAutoFit/>
          </a:bodyPr>
          <a:lstStyle/>
          <a:p>
            <a:r>
              <a:rPr lang="en-US" dirty="0" smtClean="0"/>
              <a:t>Professor Rebecca </a:t>
            </a:r>
            <a:r>
              <a:rPr lang="en-US" dirty="0" err="1" smtClean="0"/>
              <a:t>Benya-Soderbom</a:t>
            </a:r>
            <a:r>
              <a:rPr lang="en-US" dirty="0" smtClean="0"/>
              <a:t> History 112</a:t>
            </a:r>
            <a:endParaRPr lang="en-US" dirty="0"/>
          </a:p>
        </p:txBody>
      </p:sp>
    </p:spTree>
    <p:extLst>
      <p:ext uri="{BB962C8B-B14F-4D97-AF65-F5344CB8AC3E}">
        <p14:creationId xmlns:p14="http://schemas.microsoft.com/office/powerpoint/2010/main" val="78644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Scaffolding in Action: the resulsts</a:t>
            </a:r>
            <a:endParaRPr lang="en-US" sz="3500" dirty="0"/>
          </a:p>
        </p:txBody>
      </p:sp>
      <p:sp>
        <p:nvSpPr>
          <p:cNvPr id="3" name="Content Placeholder 2"/>
          <p:cNvSpPr>
            <a:spLocks noGrp="1"/>
          </p:cNvSpPr>
          <p:nvPr>
            <p:ph idx="1"/>
          </p:nvPr>
        </p:nvSpPr>
        <p:spPr/>
        <p:txBody>
          <a:bodyPr>
            <a:normAutofit/>
          </a:bodyPr>
          <a:lstStyle/>
          <a:p>
            <a:r>
              <a:rPr lang="en-US" sz="3500" dirty="0" smtClean="0">
                <a:ea typeface="Times New Roman"/>
              </a:rPr>
              <a:t>“Both </a:t>
            </a:r>
            <a:r>
              <a:rPr lang="en-US" sz="3500" dirty="0">
                <a:ea typeface="Times New Roman"/>
              </a:rPr>
              <a:t>American and German propaganda were very similar…They both tried to villainize the people in the poster that they were fighting. For example, in the German poster, it showed a Russian man, who looks very ugly and it has people suffering under him. It </a:t>
            </a:r>
            <a:r>
              <a:rPr lang="en-US" sz="3500" dirty="0" err="1">
                <a:ea typeface="Times New Roman"/>
              </a:rPr>
              <a:t>potrayed</a:t>
            </a:r>
            <a:r>
              <a:rPr lang="en-US" sz="3500" dirty="0">
                <a:ea typeface="Times New Roman"/>
              </a:rPr>
              <a:t> [</a:t>
            </a:r>
            <a:r>
              <a:rPr lang="en-US" sz="3500" i="1" dirty="0">
                <a:ea typeface="Times New Roman"/>
              </a:rPr>
              <a:t>sic</a:t>
            </a:r>
            <a:r>
              <a:rPr lang="en-US" sz="3500" dirty="0">
                <a:ea typeface="Times New Roman"/>
              </a:rPr>
              <a:t>] the enemy as a very ugly group.” </a:t>
            </a:r>
            <a:endParaRPr lang="en-US" sz="3500" dirty="0"/>
          </a:p>
        </p:txBody>
      </p:sp>
    </p:spTree>
    <p:extLst>
      <p:ext uri="{BB962C8B-B14F-4D97-AF65-F5344CB8AC3E}">
        <p14:creationId xmlns:p14="http://schemas.microsoft.com/office/powerpoint/2010/main" val="2039203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40000"/>
                    <a:lumOff val="60000"/>
                  </a:schemeClr>
                </a:solidFill>
              </a:rPr>
              <a:t>     Microtheme and Cognitive skill: The Great 5x8</a:t>
            </a:r>
            <a:endParaRPr lang="en-US" dirty="0">
              <a:solidFill>
                <a:schemeClr val="accent2">
                  <a:lumMod val="40000"/>
                  <a:lumOff val="60000"/>
                </a:schemeClr>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3773" y="2224751"/>
            <a:ext cx="2247900" cy="1095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2590798" y="3351741"/>
            <a:ext cx="8113643" cy="2344231"/>
          </a:xfrm>
          <a:prstGeom prst="rect">
            <a:avLst/>
          </a:prstGeom>
        </p:spPr>
        <p:txBody>
          <a:bodyPr wrap="square">
            <a:spAutoFit/>
          </a:bodyPr>
          <a:lstStyle/>
          <a:p>
            <a:pPr>
              <a:lnSpc>
                <a:spcPct val="115000"/>
              </a:lnSpc>
              <a:spcAft>
                <a:spcPts val="1000"/>
              </a:spcAft>
            </a:pPr>
            <a:r>
              <a:rPr lang="en-US" sz="2000" i="1" dirty="0" smtClean="0">
                <a:latin typeface="Times New Roman"/>
                <a:ea typeface="Calibri"/>
                <a:cs typeface="Times New Roman"/>
              </a:rPr>
              <a:t>A </a:t>
            </a:r>
            <a:r>
              <a:rPr lang="en-US" sz="2000" i="1" dirty="0">
                <a:latin typeface="Times New Roman"/>
                <a:ea typeface="Calibri"/>
                <a:cs typeface="Times New Roman"/>
              </a:rPr>
              <a:t>successful writing-across-the-curriculum </a:t>
            </a:r>
            <a:r>
              <a:rPr lang="en-US" sz="2000" i="1" dirty="0" smtClean="0">
                <a:latin typeface="Times New Roman"/>
                <a:ea typeface="Calibri"/>
                <a:cs typeface="Times New Roman"/>
              </a:rPr>
              <a:t>program… </a:t>
            </a:r>
            <a:r>
              <a:rPr lang="en-US" sz="2000" i="1" dirty="0">
                <a:latin typeface="Times New Roman"/>
                <a:ea typeface="Calibri"/>
                <a:cs typeface="Times New Roman"/>
              </a:rPr>
              <a:t>demands some conceptual blockbusting. One of the best blockbusters we have discovered is the microtheme--an essay so short that it can be typed on a single five-by-eight inch note card (Work, 1979</a:t>
            </a:r>
            <a:r>
              <a:rPr lang="en-US" sz="2000" i="1" dirty="0" smtClean="0">
                <a:latin typeface="Times New Roman"/>
                <a:ea typeface="Calibri"/>
                <a:cs typeface="Times New Roman"/>
              </a:rPr>
              <a:t>).</a:t>
            </a:r>
            <a:endParaRPr lang="en-US" dirty="0">
              <a:latin typeface="Calibri"/>
              <a:ea typeface="Calibri"/>
              <a:cs typeface="Times New Roman"/>
            </a:endParaRPr>
          </a:p>
          <a:p>
            <a:pPr>
              <a:lnSpc>
                <a:spcPct val="115000"/>
              </a:lnSpc>
              <a:spcAft>
                <a:spcPts val="1000"/>
              </a:spcAft>
            </a:pPr>
            <a:r>
              <a:rPr lang="en-US" sz="2000" i="1" dirty="0">
                <a:latin typeface="Times New Roman"/>
                <a:ea typeface="Calibri"/>
                <a:cs typeface="Times New Roman"/>
              </a:rPr>
              <a:t>John C. Bean, et. al.</a:t>
            </a:r>
            <a:br>
              <a:rPr lang="en-US" sz="2000" i="1" dirty="0">
                <a:latin typeface="Times New Roman"/>
                <a:ea typeface="Calibri"/>
                <a:cs typeface="Times New Roman"/>
              </a:rPr>
            </a:br>
            <a:r>
              <a:rPr lang="en-US" sz="2000" i="1" dirty="0">
                <a:latin typeface="Times New Roman"/>
                <a:ea typeface="Calibri"/>
                <a:cs typeface="Times New Roman"/>
              </a:rPr>
              <a:t>"Microtheme Strategies for Developing Cognitive Skills"</a:t>
            </a:r>
            <a:endParaRPr lang="en-US" dirty="0">
              <a:effectLst/>
              <a:latin typeface="Calibri"/>
              <a:ea typeface="Calibri"/>
              <a:cs typeface="Times New Roman"/>
            </a:endParaRPr>
          </a:p>
        </p:txBody>
      </p:sp>
      <p:pic>
        <p:nvPicPr>
          <p:cNvPr id="1029" name="Picture 5" descr="qu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7723" y="3336062"/>
            <a:ext cx="330891" cy="27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542183" y="6524583"/>
            <a:ext cx="7543799" cy="246221"/>
          </a:xfrm>
          <a:prstGeom prst="rect">
            <a:avLst/>
          </a:prstGeom>
          <a:noFill/>
        </p:spPr>
        <p:txBody>
          <a:bodyPr wrap="square" rtlCol="0">
            <a:spAutoFit/>
          </a:bodyPr>
          <a:lstStyle/>
          <a:p>
            <a:r>
              <a:rPr lang="en-US" sz="1000" dirty="0"/>
              <a:t>Adapted from: </a:t>
            </a:r>
            <a:r>
              <a:rPr lang="en-US" sz="1000" dirty="0" smtClean="0"/>
              <a:t>Writing Across the Curriculum, Richmond </a:t>
            </a:r>
            <a:r>
              <a:rPr lang="en-US" sz="1000" dirty="0" err="1" smtClean="0"/>
              <a:t>edu</a:t>
            </a:r>
            <a:r>
              <a:rPr lang="en-US" sz="1000" dirty="0" smtClean="0"/>
              <a:t>. http</a:t>
            </a:r>
            <a:r>
              <a:rPr lang="en-US" sz="1000" dirty="0"/>
              <a:t>://writing2.richmond.edu/wac/microthm.html </a:t>
            </a:r>
          </a:p>
        </p:txBody>
      </p:sp>
    </p:spTree>
    <p:extLst>
      <p:ext uri="{BB962C8B-B14F-4D97-AF65-F5344CB8AC3E}">
        <p14:creationId xmlns:p14="http://schemas.microsoft.com/office/powerpoint/2010/main" val="1090283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Writing: What’s Your Plan?</a:t>
            </a:r>
            <a:endParaRPr lang="en-US" sz="4000" dirty="0"/>
          </a:p>
        </p:txBody>
      </p:sp>
      <p:sp>
        <p:nvSpPr>
          <p:cNvPr id="3" name="Content Placeholder 2"/>
          <p:cNvSpPr>
            <a:spLocks noGrp="1"/>
          </p:cNvSpPr>
          <p:nvPr>
            <p:ph idx="1"/>
          </p:nvPr>
        </p:nvSpPr>
        <p:spPr/>
        <p:txBody>
          <a:bodyPr/>
          <a:lstStyle/>
          <a:p>
            <a:r>
              <a:rPr lang="en-US" sz="3500" dirty="0" smtClean="0"/>
              <a:t>What do you value in student writing?</a:t>
            </a:r>
          </a:p>
          <a:p>
            <a:r>
              <a:rPr lang="en-US" sz="3500" dirty="0" smtClean="0"/>
              <a:t>How do you incorporate writing into your classes?</a:t>
            </a:r>
          </a:p>
          <a:p>
            <a:r>
              <a:rPr lang="en-US" sz="3500" dirty="0" smtClean="0"/>
              <a:t>How do you assess student writing?</a:t>
            </a:r>
          </a:p>
          <a:p>
            <a:endParaRPr lang="en-US" dirty="0"/>
          </a:p>
        </p:txBody>
      </p:sp>
    </p:spTree>
    <p:extLst>
      <p:ext uri="{BB962C8B-B14F-4D97-AF65-F5344CB8AC3E}">
        <p14:creationId xmlns:p14="http://schemas.microsoft.com/office/powerpoint/2010/main" val="3268954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03163">
                    <a:lumMod val="40000"/>
                    <a:lumOff val="60000"/>
                  </a:srgbClr>
                </a:solidFill>
              </a:rPr>
              <a:t>Microtheme and Cognitive skill: The Great 5x8</a:t>
            </a:r>
            <a:endParaRPr lang="en-US" dirty="0"/>
          </a:p>
        </p:txBody>
      </p:sp>
      <p:sp>
        <p:nvSpPr>
          <p:cNvPr id="3" name="Content Placeholder 2"/>
          <p:cNvSpPr>
            <a:spLocks noGrp="1"/>
          </p:cNvSpPr>
          <p:nvPr>
            <p:ph idx="1"/>
          </p:nvPr>
        </p:nvSpPr>
        <p:spPr/>
        <p:txBody>
          <a:bodyPr>
            <a:noAutofit/>
          </a:bodyPr>
          <a:lstStyle/>
          <a:p>
            <a:pPr marL="0" marR="0">
              <a:lnSpc>
                <a:spcPct val="115000"/>
              </a:lnSpc>
              <a:spcBef>
                <a:spcPts val="0"/>
              </a:spcBef>
              <a:spcAft>
                <a:spcPts val="1000"/>
              </a:spcAft>
            </a:pPr>
            <a:r>
              <a:rPr lang="en-US" sz="2000" b="1" u="sng" dirty="0" smtClean="0">
                <a:latin typeface="Times New Roman"/>
                <a:ea typeface="Calibri"/>
                <a:cs typeface="Times New Roman"/>
              </a:rPr>
              <a:t>Summary-Writing </a:t>
            </a:r>
            <a:endParaRPr lang="en-US" dirty="0">
              <a:latin typeface="Calibri"/>
              <a:ea typeface="Calibri"/>
              <a:cs typeface="Times New Roman"/>
            </a:endParaRPr>
          </a:p>
          <a:p>
            <a:r>
              <a:rPr lang="en-US" sz="2000" dirty="0" smtClean="0">
                <a:latin typeface="Times New Roman"/>
                <a:ea typeface="Calibri"/>
              </a:rPr>
              <a:t>Student reads material</a:t>
            </a:r>
          </a:p>
          <a:p>
            <a:r>
              <a:rPr lang="en-US" sz="2000" dirty="0" smtClean="0">
                <a:latin typeface="Times New Roman"/>
                <a:ea typeface="Calibri"/>
              </a:rPr>
              <a:t>discusses </a:t>
            </a:r>
            <a:r>
              <a:rPr lang="en-US" sz="2000" dirty="0">
                <a:latin typeface="Times New Roman"/>
                <a:ea typeface="Calibri"/>
              </a:rPr>
              <a:t>structure (main idea. supportive points, connections among its parts</a:t>
            </a:r>
            <a:r>
              <a:rPr lang="en-US" sz="2000" dirty="0" smtClean="0">
                <a:latin typeface="Times New Roman"/>
                <a:ea typeface="Calibri"/>
              </a:rPr>
              <a:t>) </a:t>
            </a:r>
          </a:p>
          <a:p>
            <a:r>
              <a:rPr lang="en-US" sz="2000" dirty="0" smtClean="0">
                <a:latin typeface="Times New Roman"/>
                <a:ea typeface="Calibri"/>
              </a:rPr>
              <a:t>condenses while </a:t>
            </a:r>
            <a:r>
              <a:rPr lang="en-US" sz="2000" dirty="0">
                <a:latin typeface="Times New Roman"/>
                <a:ea typeface="Calibri"/>
              </a:rPr>
              <a:t>retaining </a:t>
            </a:r>
            <a:r>
              <a:rPr lang="en-US" sz="2000" dirty="0" smtClean="0">
                <a:latin typeface="Times New Roman"/>
                <a:ea typeface="Calibri"/>
              </a:rPr>
              <a:t>hierarchy</a:t>
            </a:r>
          </a:p>
          <a:p>
            <a:r>
              <a:rPr lang="en-US" sz="2000" dirty="0" smtClean="0">
                <a:latin typeface="Times New Roman"/>
                <a:ea typeface="Calibri"/>
              </a:rPr>
              <a:t>eliminates </a:t>
            </a:r>
            <a:r>
              <a:rPr lang="en-US" sz="2000" dirty="0">
                <a:latin typeface="Times New Roman"/>
                <a:ea typeface="Calibri"/>
              </a:rPr>
              <a:t>frill </a:t>
            </a:r>
            <a:endParaRPr lang="en-US" sz="2000" dirty="0" smtClean="0">
              <a:latin typeface="Times New Roman"/>
              <a:ea typeface="Calibri"/>
            </a:endParaRPr>
          </a:p>
          <a:p>
            <a:pPr marL="0" indent="0">
              <a:buNone/>
            </a:pPr>
            <a:r>
              <a:rPr lang="en-US" sz="2000" b="1" dirty="0" smtClean="0">
                <a:solidFill>
                  <a:schemeClr val="accent2">
                    <a:lumMod val="75000"/>
                  </a:schemeClr>
                </a:solidFill>
                <a:latin typeface="Times New Roman"/>
                <a:ea typeface="Calibri"/>
              </a:rPr>
              <a:t>Benefits</a:t>
            </a:r>
          </a:p>
          <a:p>
            <a:r>
              <a:rPr lang="en-US" sz="2000" b="1" dirty="0">
                <a:latin typeface="Times New Roman"/>
                <a:ea typeface="Calibri"/>
              </a:rPr>
              <a:t>S</a:t>
            </a:r>
            <a:r>
              <a:rPr lang="en-US" sz="2000" b="1" dirty="0" smtClean="0">
                <a:latin typeface="Times New Roman"/>
                <a:ea typeface="Calibri"/>
              </a:rPr>
              <a:t>trengthens</a:t>
            </a:r>
            <a:r>
              <a:rPr lang="en-US" sz="2000" dirty="0" smtClean="0">
                <a:latin typeface="Times New Roman"/>
                <a:ea typeface="Calibri"/>
              </a:rPr>
              <a:t> </a:t>
            </a:r>
            <a:r>
              <a:rPr lang="en-US" sz="2000" dirty="0">
                <a:latin typeface="Times New Roman"/>
                <a:ea typeface="Calibri"/>
              </a:rPr>
              <a:t>reading comprehension &amp;</a:t>
            </a:r>
            <a:r>
              <a:rPr lang="en-US" sz="2000" dirty="0" smtClean="0">
                <a:latin typeface="Times New Roman"/>
                <a:ea typeface="Calibri"/>
              </a:rPr>
              <a:t> </a:t>
            </a:r>
            <a:r>
              <a:rPr lang="en-US" sz="2000" dirty="0">
                <a:latin typeface="Times New Roman"/>
                <a:ea typeface="Calibri"/>
              </a:rPr>
              <a:t>writing ability. </a:t>
            </a:r>
            <a:endParaRPr lang="en-US" sz="2000" dirty="0" smtClean="0">
              <a:latin typeface="Times New Roman"/>
              <a:ea typeface="Calibri"/>
            </a:endParaRPr>
          </a:p>
          <a:p>
            <a:r>
              <a:rPr lang="en-US" sz="2000" b="1" dirty="0" smtClean="0">
                <a:latin typeface="Times New Roman"/>
                <a:ea typeface="Calibri"/>
              </a:rPr>
              <a:t>Targets</a:t>
            </a:r>
            <a:r>
              <a:rPr lang="en-US" sz="2000" dirty="0" smtClean="0">
                <a:latin typeface="Times New Roman"/>
                <a:ea typeface="Calibri"/>
              </a:rPr>
              <a:t> </a:t>
            </a:r>
            <a:r>
              <a:rPr lang="en-US" sz="2000" dirty="0">
                <a:latin typeface="Times New Roman"/>
                <a:ea typeface="Calibri"/>
              </a:rPr>
              <a:t>"egocentrism," </a:t>
            </a:r>
            <a:r>
              <a:rPr lang="en-US" sz="2000" dirty="0" smtClean="0">
                <a:latin typeface="Times New Roman"/>
                <a:ea typeface="Calibri"/>
              </a:rPr>
              <a:t>tendency </a:t>
            </a:r>
            <a:r>
              <a:rPr lang="en-US" sz="2000" dirty="0">
                <a:latin typeface="Times New Roman"/>
                <a:ea typeface="Calibri"/>
              </a:rPr>
              <a:t>of </a:t>
            </a:r>
            <a:r>
              <a:rPr lang="en-US" sz="2000" dirty="0" smtClean="0">
                <a:latin typeface="Times New Roman"/>
                <a:ea typeface="Calibri"/>
              </a:rPr>
              <a:t>"maturing</a:t>
            </a:r>
            <a:r>
              <a:rPr lang="en-US" sz="2000" dirty="0">
                <a:latin typeface="Times New Roman"/>
                <a:ea typeface="Calibri"/>
              </a:rPr>
              <a:t>" student thinker to impose personal opinion on data, veer from </a:t>
            </a:r>
            <a:r>
              <a:rPr lang="en-US" sz="2000" dirty="0" smtClean="0">
                <a:latin typeface="Times New Roman"/>
                <a:ea typeface="Calibri"/>
              </a:rPr>
              <a:t> </a:t>
            </a:r>
            <a:r>
              <a:rPr lang="en-US" sz="2000" dirty="0">
                <a:latin typeface="Times New Roman"/>
                <a:ea typeface="Calibri"/>
              </a:rPr>
              <a:t>topic, </a:t>
            </a:r>
            <a:r>
              <a:rPr lang="en-US" sz="2000" dirty="0" smtClean="0">
                <a:latin typeface="Times New Roman"/>
                <a:ea typeface="Calibri"/>
              </a:rPr>
              <a:t>or distort author’s </a:t>
            </a:r>
            <a:r>
              <a:rPr lang="en-US" sz="2000" dirty="0">
                <a:latin typeface="Times New Roman"/>
                <a:ea typeface="Calibri"/>
              </a:rPr>
              <a:t>perspective</a:t>
            </a:r>
            <a:endParaRPr lang="en-US" sz="2000" dirty="0"/>
          </a:p>
        </p:txBody>
      </p:sp>
      <p:sp>
        <p:nvSpPr>
          <p:cNvPr id="4" name="TextBox 3"/>
          <p:cNvSpPr txBox="1"/>
          <p:nvPr/>
        </p:nvSpPr>
        <p:spPr>
          <a:xfrm>
            <a:off x="4542183" y="6524583"/>
            <a:ext cx="7543799" cy="246221"/>
          </a:xfrm>
          <a:prstGeom prst="rect">
            <a:avLst/>
          </a:prstGeom>
          <a:noFill/>
        </p:spPr>
        <p:txBody>
          <a:bodyPr wrap="square" rtlCol="0">
            <a:spAutoFit/>
          </a:bodyPr>
          <a:lstStyle/>
          <a:p>
            <a:r>
              <a:rPr lang="en-US" sz="1000" dirty="0"/>
              <a:t>Adapted from: </a:t>
            </a:r>
            <a:r>
              <a:rPr lang="en-US" sz="1000" dirty="0" smtClean="0"/>
              <a:t>Writing Across the Curriculum, Richmond </a:t>
            </a:r>
            <a:r>
              <a:rPr lang="en-US" sz="1000" dirty="0" err="1" smtClean="0"/>
              <a:t>edu</a:t>
            </a:r>
            <a:r>
              <a:rPr lang="en-US" sz="1000" dirty="0" smtClean="0"/>
              <a:t>. http</a:t>
            </a:r>
            <a:r>
              <a:rPr lang="en-US" sz="1000" dirty="0"/>
              <a:t>://writing2.richmond.edu/wac/microthm.html </a:t>
            </a:r>
          </a:p>
        </p:txBody>
      </p:sp>
    </p:spTree>
    <p:extLst>
      <p:ext uri="{BB962C8B-B14F-4D97-AF65-F5344CB8AC3E}">
        <p14:creationId xmlns:p14="http://schemas.microsoft.com/office/powerpoint/2010/main" val="1891060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03163">
                    <a:lumMod val="40000"/>
                    <a:lumOff val="60000"/>
                  </a:srgbClr>
                </a:solidFill>
              </a:rPr>
              <a:t>Microtheme and Cognitive skill: The Great 5x8</a:t>
            </a:r>
            <a:endParaRPr lang="en-US" dirty="0"/>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b="1" u="sng" dirty="0" smtClean="0">
                <a:latin typeface="Times New Roman"/>
                <a:ea typeface="Calibri"/>
                <a:cs typeface="Times New Roman"/>
              </a:rPr>
              <a:t>Thesis-Support </a:t>
            </a:r>
            <a:r>
              <a:rPr lang="en-US" b="1" u="sng" dirty="0">
                <a:latin typeface="Times New Roman"/>
                <a:ea typeface="Calibri"/>
                <a:cs typeface="Times New Roman"/>
              </a:rPr>
              <a:t>Microtheme</a:t>
            </a:r>
            <a:r>
              <a:rPr lang="en-US" dirty="0">
                <a:latin typeface="Times New Roman"/>
                <a:ea typeface="Calibri"/>
                <a:cs typeface="Times New Roman"/>
              </a:rPr>
              <a:t> </a:t>
            </a:r>
            <a:endParaRPr lang="en-US" sz="1600" dirty="0">
              <a:latin typeface="Calibri"/>
              <a:ea typeface="Calibri"/>
              <a:cs typeface="Times New Roman"/>
            </a:endParaRPr>
          </a:p>
          <a:p>
            <a:pPr marL="0" marR="0">
              <a:lnSpc>
                <a:spcPct val="115000"/>
              </a:lnSpc>
              <a:spcBef>
                <a:spcPts val="0"/>
              </a:spcBef>
              <a:spcAft>
                <a:spcPts val="1000"/>
              </a:spcAft>
            </a:pPr>
            <a:r>
              <a:rPr lang="en-US" dirty="0">
                <a:latin typeface="Times New Roman"/>
                <a:ea typeface="Calibri"/>
                <a:cs typeface="Times New Roman"/>
              </a:rPr>
              <a:t>S</a:t>
            </a:r>
            <a:r>
              <a:rPr lang="en-US" dirty="0" smtClean="0">
                <a:latin typeface="Times New Roman"/>
                <a:ea typeface="Calibri"/>
                <a:cs typeface="Times New Roman"/>
              </a:rPr>
              <a:t>tudent </a:t>
            </a:r>
            <a:r>
              <a:rPr lang="en-US" dirty="0">
                <a:latin typeface="Times New Roman"/>
                <a:ea typeface="Calibri"/>
                <a:cs typeface="Times New Roman"/>
              </a:rPr>
              <a:t>must take a stand and defend it. </a:t>
            </a:r>
            <a:endParaRPr lang="en-US" dirty="0" smtClean="0">
              <a:latin typeface="Times New Roman"/>
              <a:ea typeface="Calibri"/>
              <a:cs typeface="Times New Roman"/>
            </a:endParaRPr>
          </a:p>
          <a:p>
            <a:pPr marL="0" marR="0" indent="0">
              <a:lnSpc>
                <a:spcPct val="115000"/>
              </a:lnSpc>
              <a:spcBef>
                <a:spcPts val="0"/>
              </a:spcBef>
              <a:spcAft>
                <a:spcPts val="1000"/>
              </a:spcAft>
              <a:buNone/>
            </a:pPr>
            <a:r>
              <a:rPr lang="en-US" dirty="0" smtClean="0">
                <a:latin typeface="Times New Roman"/>
                <a:ea typeface="Calibri"/>
                <a:cs typeface="Times New Roman"/>
              </a:rPr>
              <a:t>	Example:</a:t>
            </a:r>
          </a:p>
          <a:p>
            <a:pPr marL="0" marR="0" indent="0">
              <a:lnSpc>
                <a:spcPct val="115000"/>
              </a:lnSpc>
              <a:spcBef>
                <a:spcPts val="0"/>
              </a:spcBef>
              <a:spcAft>
                <a:spcPts val="1000"/>
              </a:spcAft>
              <a:buNone/>
            </a:pPr>
            <a:r>
              <a:rPr lang="en-US" dirty="0" smtClean="0">
                <a:latin typeface="Times New Roman"/>
                <a:ea typeface="Calibri"/>
                <a:cs typeface="Times New Roman"/>
              </a:rPr>
              <a:t>		A topic </a:t>
            </a:r>
            <a:r>
              <a:rPr lang="en-US" dirty="0">
                <a:latin typeface="Times New Roman"/>
                <a:ea typeface="Calibri"/>
                <a:cs typeface="Times New Roman"/>
              </a:rPr>
              <a:t>citing Spock’s childhood permissiveness as the cause for the sixties revolution becomes the thesis </a:t>
            </a:r>
            <a:r>
              <a:rPr lang="en-US" dirty="0" smtClean="0">
                <a:latin typeface="Times New Roman"/>
                <a:ea typeface="Calibri"/>
                <a:cs typeface="Times New Roman"/>
              </a:rPr>
              <a:t>		"</a:t>
            </a:r>
            <a:r>
              <a:rPr lang="en-US" dirty="0">
                <a:latin typeface="Times New Roman"/>
                <a:ea typeface="Calibri"/>
                <a:cs typeface="Times New Roman"/>
              </a:rPr>
              <a:t>The student revolutionary movement in the sixties was not causally related to...." </a:t>
            </a:r>
          </a:p>
          <a:p>
            <a:pPr marL="0" marR="0" indent="0">
              <a:lnSpc>
                <a:spcPct val="115000"/>
              </a:lnSpc>
              <a:spcBef>
                <a:spcPts val="0"/>
              </a:spcBef>
              <a:spcAft>
                <a:spcPts val="1000"/>
              </a:spcAft>
              <a:buNone/>
            </a:pPr>
            <a:r>
              <a:rPr lang="en-US" b="1" dirty="0" smtClean="0">
                <a:solidFill>
                  <a:schemeClr val="accent2">
                    <a:lumMod val="75000"/>
                  </a:schemeClr>
                </a:solidFill>
                <a:latin typeface="Times New Roman"/>
                <a:ea typeface="Calibri"/>
                <a:cs typeface="Times New Roman"/>
              </a:rPr>
              <a:t>Benefits</a:t>
            </a:r>
          </a:p>
          <a:p>
            <a:pPr>
              <a:lnSpc>
                <a:spcPct val="115000"/>
              </a:lnSpc>
              <a:spcBef>
                <a:spcPts val="0"/>
              </a:spcBef>
              <a:spcAft>
                <a:spcPts val="1000"/>
              </a:spcAft>
            </a:pPr>
            <a:r>
              <a:rPr lang="en-US" dirty="0">
                <a:latin typeface="Times New Roman"/>
                <a:ea typeface="Calibri"/>
                <a:cs typeface="Times New Roman"/>
              </a:rPr>
              <a:t>S</a:t>
            </a:r>
            <a:r>
              <a:rPr lang="en-US" dirty="0" smtClean="0">
                <a:latin typeface="Times New Roman"/>
                <a:ea typeface="Calibri"/>
                <a:cs typeface="Times New Roman"/>
              </a:rPr>
              <a:t>trengthens ability </a:t>
            </a:r>
            <a:r>
              <a:rPr lang="en-US" dirty="0">
                <a:latin typeface="Times New Roman"/>
                <a:ea typeface="Calibri"/>
                <a:cs typeface="Times New Roman"/>
              </a:rPr>
              <a:t>to discover, state, and </a:t>
            </a:r>
            <a:r>
              <a:rPr lang="en-US" dirty="0" smtClean="0">
                <a:latin typeface="Times New Roman"/>
                <a:ea typeface="Calibri"/>
                <a:cs typeface="Times New Roman"/>
              </a:rPr>
              <a:t>defend </a:t>
            </a:r>
            <a:r>
              <a:rPr lang="en-US" dirty="0">
                <a:latin typeface="Times New Roman"/>
                <a:ea typeface="Calibri"/>
                <a:cs typeface="Times New Roman"/>
              </a:rPr>
              <a:t>issue, using clear evidence and logical reasoning. </a:t>
            </a:r>
            <a:endParaRPr lang="en-US" sz="1600" dirty="0">
              <a:latin typeface="Calibri"/>
              <a:ea typeface="Calibri"/>
              <a:cs typeface="Times New Roman"/>
            </a:endParaRPr>
          </a:p>
          <a:p>
            <a:endParaRPr lang="en-US" dirty="0"/>
          </a:p>
        </p:txBody>
      </p:sp>
      <p:sp>
        <p:nvSpPr>
          <p:cNvPr id="4" name="Rectangle 3"/>
          <p:cNvSpPr/>
          <p:nvPr/>
        </p:nvSpPr>
        <p:spPr>
          <a:xfrm>
            <a:off x="4293704" y="6466844"/>
            <a:ext cx="7484166" cy="246221"/>
          </a:xfrm>
          <a:prstGeom prst="rect">
            <a:avLst/>
          </a:prstGeom>
        </p:spPr>
        <p:txBody>
          <a:bodyPr wrap="square">
            <a:spAutoFit/>
          </a:bodyPr>
          <a:lstStyle/>
          <a:p>
            <a:pPr lvl="0"/>
            <a:r>
              <a:rPr lang="en-US" sz="1000" dirty="0">
                <a:solidFill>
                  <a:prstClr val="black"/>
                </a:solidFill>
              </a:rPr>
              <a:t>Adapted from: Writing Across the Curriculum, Richmond </a:t>
            </a:r>
            <a:r>
              <a:rPr lang="en-US" sz="1000" dirty="0" err="1">
                <a:solidFill>
                  <a:prstClr val="black"/>
                </a:solidFill>
              </a:rPr>
              <a:t>edu</a:t>
            </a:r>
            <a:r>
              <a:rPr lang="en-US" sz="1000" dirty="0">
                <a:solidFill>
                  <a:prstClr val="black"/>
                </a:solidFill>
              </a:rPr>
              <a:t>. http://writing2.richmond.edu/wac/microthm.html </a:t>
            </a:r>
          </a:p>
        </p:txBody>
      </p:sp>
    </p:spTree>
    <p:extLst>
      <p:ext uri="{BB962C8B-B14F-4D97-AF65-F5344CB8AC3E}">
        <p14:creationId xmlns:p14="http://schemas.microsoft.com/office/powerpoint/2010/main" val="2073152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03163">
                    <a:lumMod val="40000"/>
                    <a:lumOff val="60000"/>
                  </a:srgbClr>
                </a:solidFill>
              </a:rPr>
              <a:t>Microtheme and Cognitive skill: The Great 5x8</a:t>
            </a:r>
            <a:endParaRPr lang="en-US" dirty="0"/>
          </a:p>
        </p:txBody>
      </p:sp>
      <p:sp>
        <p:nvSpPr>
          <p:cNvPr id="3" name="Content Placeholder 2"/>
          <p:cNvSpPr>
            <a:spLocks noGrp="1"/>
          </p:cNvSpPr>
          <p:nvPr>
            <p:ph idx="1"/>
          </p:nvPr>
        </p:nvSpPr>
        <p:spPr>
          <a:xfrm>
            <a:off x="581192" y="1888435"/>
            <a:ext cx="11216556" cy="4760843"/>
          </a:xfrm>
        </p:spPr>
        <p:txBody>
          <a:bodyPr>
            <a:normAutofit fontScale="92500" lnSpcReduction="20000"/>
          </a:bodyPr>
          <a:lstStyle/>
          <a:p>
            <a:pPr marL="0" marR="0" indent="0">
              <a:lnSpc>
                <a:spcPct val="115000"/>
              </a:lnSpc>
              <a:spcBef>
                <a:spcPts val="0"/>
              </a:spcBef>
              <a:spcAft>
                <a:spcPts val="1000"/>
              </a:spcAft>
              <a:buNone/>
            </a:pPr>
            <a:r>
              <a:rPr lang="en-US" b="1" u="sng" dirty="0" smtClean="0">
                <a:latin typeface="Times New Roman"/>
                <a:ea typeface="Calibri"/>
                <a:cs typeface="Times New Roman"/>
              </a:rPr>
              <a:t>Data-Provided </a:t>
            </a:r>
            <a:r>
              <a:rPr lang="en-US" b="1" u="sng" dirty="0">
                <a:latin typeface="Times New Roman"/>
                <a:ea typeface="Calibri"/>
                <a:cs typeface="Times New Roman"/>
              </a:rPr>
              <a:t>Microtheme</a:t>
            </a:r>
            <a:r>
              <a:rPr lang="en-US" dirty="0">
                <a:latin typeface="Times New Roman"/>
                <a:ea typeface="Calibri"/>
                <a:cs typeface="Times New Roman"/>
              </a:rPr>
              <a:t> </a:t>
            </a:r>
            <a:endParaRPr lang="en-US" sz="1600" dirty="0">
              <a:latin typeface="Calibri"/>
              <a:ea typeface="Calibri"/>
              <a:cs typeface="Times New Roman"/>
            </a:endParaRPr>
          </a:p>
          <a:p>
            <a:pPr marL="0" marR="0">
              <a:lnSpc>
                <a:spcPct val="115000"/>
              </a:lnSpc>
              <a:spcBef>
                <a:spcPts val="0"/>
              </a:spcBef>
              <a:spcAft>
                <a:spcPts val="1000"/>
              </a:spcAft>
            </a:pPr>
            <a:r>
              <a:rPr lang="en-US" dirty="0">
                <a:latin typeface="Times New Roman"/>
                <a:ea typeface="Calibri"/>
                <a:cs typeface="Times New Roman"/>
              </a:rPr>
              <a:t>Data is provided in </a:t>
            </a:r>
            <a:r>
              <a:rPr lang="en-US" dirty="0" smtClean="0">
                <a:latin typeface="Times New Roman"/>
                <a:ea typeface="Calibri"/>
                <a:cs typeface="Times New Roman"/>
              </a:rPr>
              <a:t>form </a:t>
            </a:r>
            <a:r>
              <a:rPr lang="en-US" dirty="0">
                <a:latin typeface="Times New Roman"/>
                <a:ea typeface="Calibri"/>
                <a:cs typeface="Times New Roman"/>
              </a:rPr>
              <a:t>of tables or factual statements. </a:t>
            </a:r>
          </a:p>
          <a:p>
            <a:pPr marL="0" marR="0">
              <a:lnSpc>
                <a:spcPct val="115000"/>
              </a:lnSpc>
              <a:spcBef>
                <a:spcPts val="0"/>
              </a:spcBef>
              <a:spcAft>
                <a:spcPts val="1000"/>
              </a:spcAft>
            </a:pPr>
            <a:r>
              <a:rPr lang="en-US" dirty="0">
                <a:latin typeface="Times New Roman"/>
                <a:ea typeface="Calibri"/>
                <a:cs typeface="Times New Roman"/>
              </a:rPr>
              <a:t>S</a:t>
            </a:r>
            <a:r>
              <a:rPr lang="en-US" dirty="0" smtClean="0">
                <a:latin typeface="Times New Roman"/>
                <a:ea typeface="Calibri"/>
                <a:cs typeface="Times New Roman"/>
              </a:rPr>
              <a:t>tudent </a:t>
            </a:r>
            <a:r>
              <a:rPr lang="en-US" dirty="0">
                <a:latin typeface="Times New Roman"/>
                <a:ea typeface="Calibri"/>
                <a:cs typeface="Times New Roman"/>
              </a:rPr>
              <a:t>must comment on </a:t>
            </a:r>
            <a:r>
              <a:rPr lang="en-US" dirty="0" smtClean="0">
                <a:latin typeface="Times New Roman"/>
                <a:ea typeface="Calibri"/>
                <a:cs typeface="Times New Roman"/>
              </a:rPr>
              <a:t> significance</a:t>
            </a:r>
          </a:p>
          <a:p>
            <a:pPr marL="0" marR="0" indent="0">
              <a:lnSpc>
                <a:spcPct val="115000"/>
              </a:lnSpc>
              <a:spcBef>
                <a:spcPts val="0"/>
              </a:spcBef>
              <a:spcAft>
                <a:spcPts val="1000"/>
              </a:spcAft>
              <a:buNone/>
            </a:pPr>
            <a:r>
              <a:rPr lang="en-US" b="1" dirty="0" smtClean="0">
                <a:solidFill>
                  <a:schemeClr val="accent2">
                    <a:lumMod val="75000"/>
                  </a:schemeClr>
                </a:solidFill>
                <a:latin typeface="Times New Roman"/>
                <a:ea typeface="Calibri"/>
                <a:cs typeface="Times New Roman"/>
              </a:rPr>
              <a:t>Benefits </a:t>
            </a:r>
          </a:p>
          <a:p>
            <a:pPr marL="0" marR="0">
              <a:lnSpc>
                <a:spcPct val="115000"/>
              </a:lnSpc>
              <a:spcBef>
                <a:spcPts val="0"/>
              </a:spcBef>
              <a:spcAft>
                <a:spcPts val="1000"/>
              </a:spcAft>
            </a:pPr>
            <a:r>
              <a:rPr lang="en-US" dirty="0" smtClean="0">
                <a:latin typeface="Times New Roman"/>
                <a:ea typeface="Calibri"/>
                <a:cs typeface="Times New Roman"/>
              </a:rPr>
              <a:t> </a:t>
            </a:r>
            <a:r>
              <a:rPr lang="en-US" dirty="0">
                <a:latin typeface="Times New Roman"/>
                <a:ea typeface="Calibri"/>
                <a:cs typeface="Times New Roman"/>
              </a:rPr>
              <a:t>Selecting, arranging, connecting, and generalizing about data develops inductive reasoning. </a:t>
            </a:r>
            <a:endParaRPr lang="en-US" dirty="0" smtClean="0">
              <a:latin typeface="Times New Roman"/>
              <a:ea typeface="Calibri"/>
              <a:cs typeface="Times New Roman"/>
            </a:endParaRPr>
          </a:p>
          <a:p>
            <a:pPr marL="0" marR="0">
              <a:lnSpc>
                <a:spcPct val="115000"/>
              </a:lnSpc>
              <a:spcBef>
                <a:spcPts val="0"/>
              </a:spcBef>
              <a:spcAft>
                <a:spcPts val="1000"/>
              </a:spcAft>
            </a:pPr>
            <a:r>
              <a:rPr lang="en-US" dirty="0" smtClean="0">
                <a:latin typeface="Times New Roman"/>
                <a:ea typeface="Calibri"/>
                <a:cs typeface="Times New Roman"/>
              </a:rPr>
              <a:t>Student progresses </a:t>
            </a:r>
            <a:r>
              <a:rPr lang="en-US" dirty="0">
                <a:latin typeface="Times New Roman"/>
                <a:ea typeface="Calibri"/>
                <a:cs typeface="Times New Roman"/>
              </a:rPr>
              <a:t>from merely listing facts to making assertions. </a:t>
            </a:r>
            <a:endParaRPr lang="en-US" sz="1600" dirty="0">
              <a:latin typeface="Calibri"/>
              <a:ea typeface="Calibri"/>
              <a:cs typeface="Times New Roman"/>
            </a:endParaRPr>
          </a:p>
          <a:p>
            <a:pPr marL="0" marR="0" indent="0">
              <a:lnSpc>
                <a:spcPct val="115000"/>
              </a:lnSpc>
              <a:spcBef>
                <a:spcPts val="0"/>
              </a:spcBef>
              <a:spcAft>
                <a:spcPts val="1000"/>
              </a:spcAft>
              <a:buNone/>
            </a:pPr>
            <a:endParaRPr lang="en-US" sz="1600" dirty="0">
              <a:latin typeface="Calibri"/>
              <a:ea typeface="Calibri"/>
              <a:cs typeface="Times New Roman"/>
            </a:endParaRPr>
          </a:p>
          <a:p>
            <a:pPr marL="0" marR="0" indent="0">
              <a:lnSpc>
                <a:spcPct val="115000"/>
              </a:lnSpc>
              <a:spcBef>
                <a:spcPts val="0"/>
              </a:spcBef>
              <a:spcAft>
                <a:spcPts val="1000"/>
              </a:spcAft>
              <a:buNone/>
            </a:pPr>
            <a:r>
              <a:rPr lang="en-US" b="1" u="sng" dirty="0" smtClean="0">
                <a:latin typeface="Times New Roman"/>
                <a:ea typeface="Calibri"/>
                <a:cs typeface="Times New Roman"/>
              </a:rPr>
              <a:t>Quandary-Posing </a:t>
            </a:r>
            <a:r>
              <a:rPr lang="en-US" b="1" u="sng" dirty="0">
                <a:latin typeface="Times New Roman"/>
                <a:ea typeface="Calibri"/>
                <a:cs typeface="Times New Roman"/>
              </a:rPr>
              <a:t>Microtheme</a:t>
            </a:r>
            <a:r>
              <a:rPr lang="en-US" dirty="0">
                <a:latin typeface="Times New Roman"/>
                <a:ea typeface="Calibri"/>
                <a:cs typeface="Times New Roman"/>
              </a:rPr>
              <a:t> </a:t>
            </a:r>
            <a:endParaRPr lang="en-US" sz="1600" dirty="0">
              <a:latin typeface="Calibri"/>
              <a:ea typeface="Calibri"/>
              <a:cs typeface="Times New Roman"/>
            </a:endParaRPr>
          </a:p>
          <a:p>
            <a:pPr marL="0" marR="0">
              <a:lnSpc>
                <a:spcPct val="115000"/>
              </a:lnSpc>
              <a:spcBef>
                <a:spcPts val="0"/>
              </a:spcBef>
              <a:spcAft>
                <a:spcPts val="1000"/>
              </a:spcAft>
            </a:pPr>
            <a:r>
              <a:rPr lang="en-US" dirty="0">
                <a:latin typeface="Times New Roman"/>
                <a:ea typeface="Calibri"/>
                <a:cs typeface="Times New Roman"/>
              </a:rPr>
              <a:t>A practical occurrence or puzzling situation is presented. </a:t>
            </a:r>
            <a:endParaRPr lang="en-US" dirty="0" smtClean="0">
              <a:latin typeface="Times New Roman"/>
              <a:ea typeface="Calibri"/>
              <a:cs typeface="Times New Roman"/>
            </a:endParaRPr>
          </a:p>
          <a:p>
            <a:pPr marL="0" marR="0">
              <a:lnSpc>
                <a:spcPct val="115000"/>
              </a:lnSpc>
              <a:spcBef>
                <a:spcPts val="0"/>
              </a:spcBef>
              <a:spcAft>
                <a:spcPts val="1000"/>
              </a:spcAft>
            </a:pPr>
            <a:r>
              <a:rPr lang="en-US" dirty="0">
                <a:latin typeface="Times New Roman"/>
                <a:ea typeface="Calibri"/>
                <a:cs typeface="Times New Roman"/>
              </a:rPr>
              <a:t>S</a:t>
            </a:r>
            <a:r>
              <a:rPr lang="en-US" dirty="0" smtClean="0">
                <a:latin typeface="Times New Roman"/>
                <a:ea typeface="Calibri"/>
                <a:cs typeface="Times New Roman"/>
              </a:rPr>
              <a:t>tudent </a:t>
            </a:r>
            <a:r>
              <a:rPr lang="en-US" dirty="0">
                <a:latin typeface="Times New Roman"/>
                <a:ea typeface="Calibri"/>
                <a:cs typeface="Times New Roman"/>
              </a:rPr>
              <a:t>must explain </a:t>
            </a:r>
            <a:r>
              <a:rPr lang="en-US" dirty="0" smtClean="0">
                <a:latin typeface="Times New Roman"/>
                <a:ea typeface="Calibri"/>
                <a:cs typeface="Times New Roman"/>
              </a:rPr>
              <a:t>underlying </a:t>
            </a:r>
            <a:r>
              <a:rPr lang="en-US" dirty="0">
                <a:latin typeface="Times New Roman"/>
                <a:ea typeface="Calibri"/>
                <a:cs typeface="Times New Roman"/>
              </a:rPr>
              <a:t>scientific principles in clear terms and pose </a:t>
            </a:r>
            <a:r>
              <a:rPr lang="en-US" dirty="0" smtClean="0">
                <a:latin typeface="Times New Roman"/>
                <a:ea typeface="Calibri"/>
                <a:cs typeface="Times New Roman"/>
              </a:rPr>
              <a:t>solution</a:t>
            </a:r>
            <a:r>
              <a:rPr lang="en-US" dirty="0">
                <a:latin typeface="Times New Roman"/>
                <a:ea typeface="Calibri"/>
                <a:cs typeface="Times New Roman"/>
              </a:rPr>
              <a:t>. </a:t>
            </a:r>
            <a:endParaRPr lang="en-US" dirty="0" smtClean="0">
              <a:latin typeface="Times New Roman"/>
              <a:ea typeface="Calibri"/>
              <a:cs typeface="Times New Roman"/>
            </a:endParaRPr>
          </a:p>
          <a:p>
            <a:pPr marL="0" marR="0" indent="0">
              <a:lnSpc>
                <a:spcPct val="115000"/>
              </a:lnSpc>
              <a:spcBef>
                <a:spcPts val="0"/>
              </a:spcBef>
              <a:spcAft>
                <a:spcPts val="1000"/>
              </a:spcAft>
              <a:buNone/>
            </a:pPr>
            <a:r>
              <a:rPr lang="en-US" b="1" dirty="0" smtClean="0">
                <a:solidFill>
                  <a:schemeClr val="accent2">
                    <a:lumMod val="75000"/>
                  </a:schemeClr>
                </a:solidFill>
                <a:latin typeface="Times New Roman"/>
                <a:ea typeface="Calibri"/>
                <a:cs typeface="Times New Roman"/>
              </a:rPr>
              <a:t>Benefits</a:t>
            </a:r>
          </a:p>
          <a:p>
            <a:pPr marL="0" marR="0">
              <a:lnSpc>
                <a:spcPct val="115000"/>
              </a:lnSpc>
              <a:spcBef>
                <a:spcPts val="0"/>
              </a:spcBef>
              <a:spcAft>
                <a:spcPts val="1000"/>
              </a:spcAft>
            </a:pPr>
            <a:r>
              <a:rPr lang="en-US" dirty="0">
                <a:latin typeface="Times New Roman"/>
                <a:ea typeface="Calibri"/>
                <a:cs typeface="Times New Roman"/>
              </a:rPr>
              <a:t>M</a:t>
            </a:r>
            <a:r>
              <a:rPr lang="en-US" dirty="0" smtClean="0">
                <a:latin typeface="Times New Roman"/>
                <a:ea typeface="Calibri"/>
                <a:cs typeface="Times New Roman"/>
              </a:rPr>
              <a:t>oves student </a:t>
            </a:r>
            <a:r>
              <a:rPr lang="en-US" dirty="0">
                <a:latin typeface="Times New Roman"/>
                <a:ea typeface="Calibri"/>
                <a:cs typeface="Times New Roman"/>
              </a:rPr>
              <a:t>from rote learning to application, </a:t>
            </a:r>
            <a:r>
              <a:rPr lang="en-US" dirty="0" smtClean="0">
                <a:latin typeface="Times New Roman"/>
                <a:ea typeface="Calibri"/>
                <a:cs typeface="Times New Roman"/>
              </a:rPr>
              <a:t> </a:t>
            </a:r>
            <a:r>
              <a:rPr lang="en-US" dirty="0">
                <a:latin typeface="Times New Roman"/>
                <a:ea typeface="Calibri"/>
                <a:cs typeface="Times New Roman"/>
              </a:rPr>
              <a:t>strengthening concept comprehension and abstract reasoning. </a:t>
            </a:r>
            <a:endParaRPr lang="en-US" sz="1600" dirty="0">
              <a:latin typeface="Calibri"/>
              <a:ea typeface="Calibri"/>
              <a:cs typeface="Times New Roman"/>
            </a:endParaRPr>
          </a:p>
          <a:p>
            <a:endParaRPr lang="en-US" dirty="0"/>
          </a:p>
        </p:txBody>
      </p:sp>
      <p:sp>
        <p:nvSpPr>
          <p:cNvPr id="4" name="Rectangle 3"/>
          <p:cNvSpPr/>
          <p:nvPr/>
        </p:nvSpPr>
        <p:spPr>
          <a:xfrm>
            <a:off x="4293704" y="6466844"/>
            <a:ext cx="7484166" cy="246221"/>
          </a:xfrm>
          <a:prstGeom prst="rect">
            <a:avLst/>
          </a:prstGeom>
        </p:spPr>
        <p:txBody>
          <a:bodyPr wrap="square">
            <a:spAutoFit/>
          </a:bodyPr>
          <a:lstStyle/>
          <a:p>
            <a:pPr lvl="0"/>
            <a:r>
              <a:rPr lang="en-US" sz="1000" dirty="0">
                <a:solidFill>
                  <a:prstClr val="black"/>
                </a:solidFill>
              </a:rPr>
              <a:t>Adapted from: Writing Across the Curriculum, Richmond </a:t>
            </a:r>
            <a:r>
              <a:rPr lang="en-US" sz="1000" dirty="0" err="1">
                <a:solidFill>
                  <a:prstClr val="black"/>
                </a:solidFill>
              </a:rPr>
              <a:t>edu</a:t>
            </a:r>
            <a:r>
              <a:rPr lang="en-US" sz="1000" dirty="0">
                <a:solidFill>
                  <a:prstClr val="black"/>
                </a:solidFill>
              </a:rPr>
              <a:t>. http://writing2.richmond.edu/wac/microthm.html </a:t>
            </a:r>
          </a:p>
        </p:txBody>
      </p:sp>
    </p:spTree>
    <p:extLst>
      <p:ext uri="{BB962C8B-B14F-4D97-AF65-F5344CB8AC3E}">
        <p14:creationId xmlns:p14="http://schemas.microsoft.com/office/powerpoint/2010/main" val="4283408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08310"/>
          </a:xfrm>
        </p:spPr>
        <p:txBody>
          <a:bodyPr>
            <a:noAutofit/>
          </a:bodyPr>
          <a:lstStyle/>
          <a:p>
            <a:r>
              <a:rPr lang="en-US" sz="3400" dirty="0" smtClean="0"/>
              <a:t>“Cheat-sheet” to creating meaningful writing assignments </a:t>
            </a:r>
            <a:endParaRPr lang="en-US" sz="3400" dirty="0"/>
          </a:p>
        </p:txBody>
      </p:sp>
      <p:sp>
        <p:nvSpPr>
          <p:cNvPr id="3" name="Content Placeholder 2"/>
          <p:cNvSpPr>
            <a:spLocks noGrp="1"/>
          </p:cNvSpPr>
          <p:nvPr>
            <p:ph idx="1"/>
          </p:nvPr>
        </p:nvSpPr>
        <p:spPr>
          <a:xfrm>
            <a:off x="581192" y="2022438"/>
            <a:ext cx="11029616" cy="4399877"/>
          </a:xfrm>
        </p:spPr>
        <p:txBody>
          <a:bodyPr>
            <a:normAutofit/>
          </a:bodyPr>
          <a:lstStyle/>
          <a:p>
            <a:r>
              <a:rPr lang="en-US" sz="2500" b="1" dirty="0"/>
              <a:t>What is the purpose of your assignment? </a:t>
            </a:r>
            <a:endParaRPr lang="en-US" sz="2500" b="1" dirty="0" smtClean="0"/>
          </a:p>
          <a:p>
            <a:pPr lvl="1"/>
            <a:r>
              <a:rPr lang="en-US" sz="2500" b="1" dirty="0" smtClean="0"/>
              <a:t>Comprehension</a:t>
            </a:r>
            <a:endParaRPr lang="en-US" sz="2500" dirty="0"/>
          </a:p>
          <a:p>
            <a:pPr lvl="1"/>
            <a:r>
              <a:rPr lang="en-US" sz="2500" b="1" dirty="0" smtClean="0"/>
              <a:t>Critical </a:t>
            </a:r>
            <a:r>
              <a:rPr lang="en-US" sz="2500" b="1" dirty="0"/>
              <a:t>thinking/analysis </a:t>
            </a:r>
          </a:p>
          <a:p>
            <a:pPr lvl="1"/>
            <a:r>
              <a:rPr lang="en-US" sz="2500" b="1" dirty="0" smtClean="0"/>
              <a:t>Summary </a:t>
            </a:r>
            <a:endParaRPr lang="en-US" sz="2500" dirty="0"/>
          </a:p>
          <a:p>
            <a:endParaRPr lang="en-US" dirty="0"/>
          </a:p>
        </p:txBody>
      </p:sp>
    </p:spTree>
    <p:extLst>
      <p:ext uri="{BB962C8B-B14F-4D97-AF65-F5344CB8AC3E}">
        <p14:creationId xmlns:p14="http://schemas.microsoft.com/office/powerpoint/2010/main" val="23665407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400" dirty="0">
                <a:solidFill>
                  <a:prstClr val="white"/>
                </a:solidFill>
              </a:rPr>
              <a:t>“Cheat-sheet” to creating meaningful writing assignments </a:t>
            </a:r>
            <a:endParaRPr lang="en-US" dirty="0"/>
          </a:p>
        </p:txBody>
      </p:sp>
      <p:sp>
        <p:nvSpPr>
          <p:cNvPr id="3" name="Content Placeholder 2"/>
          <p:cNvSpPr>
            <a:spLocks noGrp="1"/>
          </p:cNvSpPr>
          <p:nvPr>
            <p:ph idx="1"/>
          </p:nvPr>
        </p:nvSpPr>
        <p:spPr>
          <a:xfrm>
            <a:off x="591131" y="2140739"/>
            <a:ext cx="11029615" cy="3678303"/>
          </a:xfrm>
        </p:spPr>
        <p:txBody>
          <a:bodyPr/>
          <a:lstStyle/>
          <a:p>
            <a:pPr lvl="0">
              <a:buClr>
                <a:srgbClr val="903163"/>
              </a:buClr>
            </a:pPr>
            <a:r>
              <a:rPr lang="en-US" sz="2300" b="1" dirty="0">
                <a:solidFill>
                  <a:srgbClr val="3D3D3D"/>
                </a:solidFill>
              </a:rPr>
              <a:t>What category of writing does it meet?</a:t>
            </a:r>
            <a:endParaRPr lang="en-US" sz="2300" dirty="0">
              <a:solidFill>
                <a:srgbClr val="3D3D3D"/>
              </a:solidFill>
            </a:endParaRPr>
          </a:p>
          <a:p>
            <a:pPr lvl="1">
              <a:buClr>
                <a:srgbClr val="903163"/>
              </a:buClr>
            </a:pPr>
            <a:r>
              <a:rPr lang="en-US" sz="2300" b="1" dirty="0">
                <a:solidFill>
                  <a:srgbClr val="3D3D3D"/>
                </a:solidFill>
              </a:rPr>
              <a:t>Personal</a:t>
            </a:r>
            <a:endParaRPr lang="en-US" sz="2300" dirty="0">
              <a:solidFill>
                <a:srgbClr val="3D3D3D"/>
              </a:solidFill>
            </a:endParaRPr>
          </a:p>
          <a:p>
            <a:pPr lvl="1">
              <a:buClr>
                <a:srgbClr val="903163"/>
              </a:buClr>
            </a:pPr>
            <a:r>
              <a:rPr lang="en-US" sz="2300" b="1" dirty="0" smtClean="0">
                <a:solidFill>
                  <a:srgbClr val="3D3D3D"/>
                </a:solidFill>
              </a:rPr>
              <a:t>Imaginative	</a:t>
            </a:r>
            <a:r>
              <a:rPr lang="en-US" sz="2300" b="1" dirty="0">
                <a:solidFill>
                  <a:srgbClr val="3D3D3D"/>
                </a:solidFill>
              </a:rPr>
              <a:t>		</a:t>
            </a:r>
            <a:endParaRPr lang="en-US" sz="2300" dirty="0">
              <a:solidFill>
                <a:srgbClr val="3D3D3D"/>
              </a:solidFill>
            </a:endParaRPr>
          </a:p>
          <a:p>
            <a:pPr lvl="1">
              <a:buClr>
                <a:srgbClr val="903163"/>
              </a:buClr>
            </a:pPr>
            <a:r>
              <a:rPr lang="en-US" sz="2300" b="1" dirty="0">
                <a:solidFill>
                  <a:srgbClr val="3D3D3D"/>
                </a:solidFill>
              </a:rPr>
              <a:t>Informational</a:t>
            </a:r>
            <a:endParaRPr lang="en-US" sz="2300" dirty="0">
              <a:solidFill>
                <a:srgbClr val="3D3D3D"/>
              </a:solidFill>
            </a:endParaRPr>
          </a:p>
          <a:p>
            <a:pPr lvl="1">
              <a:buClr>
                <a:srgbClr val="903163"/>
              </a:buClr>
            </a:pPr>
            <a:r>
              <a:rPr lang="en-US" sz="2300" b="1" dirty="0">
                <a:solidFill>
                  <a:srgbClr val="3D3D3D"/>
                </a:solidFill>
              </a:rPr>
              <a:t>Restricted 			</a:t>
            </a:r>
            <a:r>
              <a:rPr lang="en-US" sz="2300" b="1" dirty="0" smtClean="0">
                <a:solidFill>
                  <a:srgbClr val="3D3D3D"/>
                </a:solidFill>
              </a:rPr>
              <a:t>	</a:t>
            </a:r>
          </a:p>
          <a:p>
            <a:pPr lvl="1">
              <a:buClr>
                <a:srgbClr val="903163"/>
              </a:buClr>
            </a:pPr>
            <a:r>
              <a:rPr lang="en-US" sz="2100" b="1" dirty="0" smtClean="0">
                <a:solidFill>
                  <a:srgbClr val="3D3D3D"/>
                </a:solidFill>
              </a:rPr>
              <a:t>Other </a:t>
            </a:r>
            <a:r>
              <a:rPr lang="en-US" sz="2100" b="1" dirty="0">
                <a:solidFill>
                  <a:srgbClr val="3D3D3D"/>
                </a:solidFill>
              </a:rPr>
              <a:t>Metrics?</a:t>
            </a:r>
            <a:endParaRPr lang="en-US" sz="2100" dirty="0">
              <a:solidFill>
                <a:srgbClr val="3D3D3D"/>
              </a:solidFill>
            </a:endParaRP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4238" y="3008657"/>
            <a:ext cx="762000" cy="16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343398" y="3588024"/>
            <a:ext cx="2146853" cy="461665"/>
          </a:xfrm>
          <a:prstGeom prst="rect">
            <a:avLst/>
          </a:prstGeom>
          <a:noFill/>
        </p:spPr>
        <p:txBody>
          <a:bodyPr wrap="square" rtlCol="0">
            <a:spAutoFit/>
          </a:bodyPr>
          <a:lstStyle/>
          <a:p>
            <a:r>
              <a:rPr lang="en-US" b="1" dirty="0" smtClean="0"/>
              <a:t> </a:t>
            </a:r>
            <a:r>
              <a:rPr lang="en-US" sz="2400" b="1" dirty="0" smtClean="0"/>
              <a:t>Applebee </a:t>
            </a:r>
            <a:endParaRPr lang="en-US" sz="2400" b="1" dirty="0"/>
          </a:p>
        </p:txBody>
      </p:sp>
      <p:sp>
        <p:nvSpPr>
          <p:cNvPr id="4" name="TextBox 3"/>
          <p:cNvSpPr txBox="1"/>
          <p:nvPr/>
        </p:nvSpPr>
        <p:spPr>
          <a:xfrm>
            <a:off x="6067313" y="6435295"/>
            <a:ext cx="5916706" cy="276999"/>
          </a:xfrm>
          <a:prstGeom prst="rect">
            <a:avLst/>
          </a:prstGeom>
          <a:noFill/>
        </p:spPr>
        <p:txBody>
          <a:bodyPr wrap="square" rtlCol="0">
            <a:spAutoFit/>
          </a:bodyPr>
          <a:lstStyle/>
          <a:p>
            <a:r>
              <a:rPr lang="en-US" sz="1200" dirty="0" smtClean="0"/>
              <a:t>Adapted from </a:t>
            </a:r>
            <a:r>
              <a:rPr lang="en-US" sz="1200" i="1" dirty="0" smtClean="0"/>
              <a:t>Handbook of Writing Research</a:t>
            </a:r>
            <a:r>
              <a:rPr lang="en-US" sz="1200" dirty="0" smtClean="0"/>
              <a:t>, Editors: Charles A. MacArthur et el.</a:t>
            </a:r>
            <a:endParaRPr lang="en-US" sz="1200" dirty="0"/>
          </a:p>
        </p:txBody>
      </p:sp>
    </p:spTree>
    <p:extLst>
      <p:ext uri="{BB962C8B-B14F-4D97-AF65-F5344CB8AC3E}">
        <p14:creationId xmlns:p14="http://schemas.microsoft.com/office/powerpoint/2010/main" val="1936254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Questions?</a:t>
            </a:r>
            <a:endParaRPr lang="en-US" sz="40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96497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Thank you!</a:t>
            </a:r>
            <a:endParaRPr lang="en-US" sz="4000" dirty="0"/>
          </a:p>
        </p:txBody>
      </p:sp>
      <p:sp>
        <p:nvSpPr>
          <p:cNvPr id="3" name="Content Placeholder 2"/>
          <p:cNvSpPr>
            <a:spLocks noGrp="1"/>
          </p:cNvSpPr>
          <p:nvPr>
            <p:ph idx="1"/>
          </p:nvPr>
        </p:nvSpPr>
        <p:spPr/>
        <p:txBody>
          <a:bodyPr>
            <a:normAutofit/>
          </a:bodyPr>
          <a:lstStyle/>
          <a:p>
            <a:pPr marL="0" indent="0">
              <a:buNone/>
            </a:pPr>
            <a:r>
              <a:rPr lang="en-US" sz="2500" dirty="0" smtClean="0"/>
              <a:t>Dr. Genie Giaimo, Assistant Professor of English and Director of the BCC Writing Centers. </a:t>
            </a:r>
            <a:r>
              <a:rPr lang="en-US" sz="2500" dirty="0" smtClean="0">
                <a:hlinkClick r:id="rId2"/>
              </a:rPr>
              <a:t>Genie.Giaimo@Bristolcc.edu</a:t>
            </a:r>
            <a:r>
              <a:rPr lang="en-US" sz="2500" dirty="0" smtClean="0"/>
              <a:t> </a:t>
            </a:r>
          </a:p>
          <a:p>
            <a:pPr marL="0" indent="0">
              <a:buNone/>
            </a:pPr>
            <a:endParaRPr lang="en-US" sz="2500" dirty="0" smtClean="0"/>
          </a:p>
          <a:p>
            <a:pPr marL="0" indent="0">
              <a:buNone/>
            </a:pPr>
            <a:r>
              <a:rPr lang="en-US" sz="2500" dirty="0" smtClean="0"/>
              <a:t>Chris Souza, Instructor of English, Faculty Writing Tutor, </a:t>
            </a:r>
            <a:r>
              <a:rPr lang="en-US" sz="2500" i="1" dirty="0" smtClean="0"/>
              <a:t>Prevailing </a:t>
            </a:r>
            <a:r>
              <a:rPr lang="en-US" sz="2500" i="1" dirty="0"/>
              <a:t>Wind</a:t>
            </a:r>
            <a:r>
              <a:rPr lang="en-US" sz="2500" dirty="0"/>
              <a:t> </a:t>
            </a:r>
            <a:r>
              <a:rPr lang="en-US" sz="2500" dirty="0" smtClean="0"/>
              <a:t>Editor. </a:t>
            </a:r>
            <a:r>
              <a:rPr lang="en-US" sz="2500" dirty="0" smtClean="0">
                <a:hlinkClick r:id="rId3"/>
              </a:rPr>
              <a:t>Chrisanne.Souza@Bristolcc.edu</a:t>
            </a:r>
            <a:r>
              <a:rPr lang="en-US" sz="2500" dirty="0" smtClean="0"/>
              <a:t> </a:t>
            </a:r>
            <a:endParaRPr lang="en-US" sz="2500" dirty="0"/>
          </a:p>
        </p:txBody>
      </p:sp>
    </p:spTree>
    <p:extLst>
      <p:ext uri="{BB962C8B-B14F-4D97-AF65-F5344CB8AC3E}">
        <p14:creationId xmlns:p14="http://schemas.microsoft.com/office/powerpoint/2010/main" val="2580733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Writing to Learn Activities</a:t>
            </a:r>
            <a:endParaRPr lang="en-US" sz="4000" dirty="0"/>
          </a:p>
        </p:txBody>
      </p:sp>
      <p:sp>
        <p:nvSpPr>
          <p:cNvPr id="3" name="Content Placeholder 2"/>
          <p:cNvSpPr>
            <a:spLocks noGrp="1"/>
          </p:cNvSpPr>
          <p:nvPr>
            <p:ph idx="1"/>
          </p:nvPr>
        </p:nvSpPr>
        <p:spPr/>
        <p:txBody>
          <a:bodyPr>
            <a:normAutofit/>
          </a:bodyPr>
          <a:lstStyle/>
          <a:p>
            <a:r>
              <a:rPr lang="en-US" sz="3200" dirty="0"/>
              <a:t>Effective Writing Assignments: </a:t>
            </a:r>
            <a:r>
              <a:rPr lang="en-US" sz="3200" dirty="0">
                <a:hlinkClick r:id="rId2"/>
              </a:rPr>
              <a:t>http://inside.mines.edu/UserFiles/File/LAIS/WAC/WritetoLearn.pdf</a:t>
            </a:r>
            <a:r>
              <a:rPr lang="en-US" sz="3200" dirty="0"/>
              <a:t> </a:t>
            </a:r>
          </a:p>
          <a:p>
            <a:pPr marL="0" indent="0">
              <a:buNone/>
            </a:pPr>
            <a:endParaRPr lang="en-US" sz="3200" dirty="0" smtClean="0">
              <a:hlinkClick r:id="rId3"/>
            </a:endParaRPr>
          </a:p>
          <a:p>
            <a:r>
              <a:rPr lang="en-US" sz="3200" dirty="0" smtClean="0">
                <a:hlinkClick r:id="rId3"/>
              </a:rPr>
              <a:t>http</a:t>
            </a:r>
            <a:r>
              <a:rPr lang="en-US" sz="3200" dirty="0">
                <a:hlinkClick r:id="rId3"/>
              </a:rPr>
              <a:t>://</a:t>
            </a:r>
            <a:r>
              <a:rPr lang="en-US" sz="3200" dirty="0" smtClean="0">
                <a:hlinkClick r:id="rId3"/>
              </a:rPr>
              <a:t>www.uwlax.edu/catl/writing/assignments/writingtolearn.htm</a:t>
            </a:r>
            <a:r>
              <a:rPr lang="en-US" sz="3200" dirty="0" smtClean="0"/>
              <a:t> </a:t>
            </a:r>
            <a:endParaRPr lang="en-US" sz="3200" dirty="0"/>
          </a:p>
        </p:txBody>
      </p:sp>
    </p:spTree>
    <p:extLst>
      <p:ext uri="{BB962C8B-B14F-4D97-AF65-F5344CB8AC3E}">
        <p14:creationId xmlns:p14="http://schemas.microsoft.com/office/powerpoint/2010/main" val="2327517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23252"/>
            <a:ext cx="11029616" cy="1013800"/>
          </a:xfrm>
        </p:spPr>
        <p:txBody>
          <a:bodyPr>
            <a:normAutofit/>
          </a:bodyPr>
          <a:lstStyle/>
          <a:p>
            <a:r>
              <a:rPr lang="en-US" sz="4000" dirty="0" smtClean="0"/>
              <a:t>references</a:t>
            </a:r>
            <a:endParaRPr lang="en-US" sz="4000" dirty="0"/>
          </a:p>
        </p:txBody>
      </p:sp>
      <p:sp>
        <p:nvSpPr>
          <p:cNvPr id="3" name="Content Placeholder 2"/>
          <p:cNvSpPr>
            <a:spLocks noGrp="1"/>
          </p:cNvSpPr>
          <p:nvPr>
            <p:ph idx="1"/>
          </p:nvPr>
        </p:nvSpPr>
        <p:spPr>
          <a:xfrm>
            <a:off x="501678" y="1649897"/>
            <a:ext cx="11029615" cy="4933784"/>
          </a:xfrm>
        </p:spPr>
        <p:txBody>
          <a:bodyPr>
            <a:normAutofit/>
          </a:bodyPr>
          <a:lstStyle/>
          <a:p>
            <a:endParaRPr lang="en-US" sz="1900" dirty="0" smtClean="0"/>
          </a:p>
          <a:p>
            <a:pPr lvl="0">
              <a:buClr>
                <a:srgbClr val="903163"/>
              </a:buClr>
            </a:pPr>
            <a:r>
              <a:rPr lang="en-US" sz="1600" dirty="0" smtClean="0"/>
              <a:t>Elbow, Peter. “Writing For Learning--Not Just for Demonstrating Learning.” </a:t>
            </a:r>
            <a:r>
              <a:rPr lang="en-US" sz="1600" i="1" dirty="0"/>
              <a:t>N</a:t>
            </a:r>
            <a:r>
              <a:rPr lang="en-US" sz="1600" i="1" dirty="0" smtClean="0"/>
              <a:t>ational Teaching and Learning Forum, </a:t>
            </a:r>
            <a:r>
              <a:rPr lang="en-US" sz="1600" dirty="0" smtClean="0"/>
              <a:t>1994. </a:t>
            </a:r>
          </a:p>
          <a:p>
            <a:r>
              <a:rPr lang="en-US" sz="1600" dirty="0" smtClean="0"/>
              <a:t>Elbow, Peter. “High </a:t>
            </a:r>
            <a:r>
              <a:rPr lang="en-US" sz="1600" dirty="0"/>
              <a:t>Stakes and Low Stakes in Assigning and Responding to </a:t>
            </a:r>
            <a:r>
              <a:rPr lang="en-US" sz="1600" dirty="0" smtClean="0"/>
              <a:t>Writing.” </a:t>
            </a:r>
            <a:r>
              <a:rPr lang="en-US" sz="1600" i="1" dirty="0" smtClean="0"/>
              <a:t>New Directions for Teaching and Learning</a:t>
            </a:r>
            <a:r>
              <a:rPr lang="en-US" sz="1600" dirty="0"/>
              <a:t> </a:t>
            </a:r>
            <a:r>
              <a:rPr lang="en-US" sz="1600" dirty="0" smtClean="0"/>
              <a:t>no. 69, 1997. </a:t>
            </a:r>
          </a:p>
          <a:p>
            <a:r>
              <a:rPr lang="en-US" sz="1600" dirty="0"/>
              <a:t>Griffin, C.W. “Theory of Responding to Student Writing: The State of the Art.” </a:t>
            </a:r>
            <a:r>
              <a:rPr lang="en-US" sz="1600" i="1" dirty="0"/>
              <a:t>NCTE</a:t>
            </a:r>
            <a:r>
              <a:rPr lang="en-US" sz="1600" dirty="0"/>
              <a:t> 33:3, 1982. </a:t>
            </a:r>
            <a:endParaRPr lang="en-US" sz="1600" dirty="0" smtClean="0"/>
          </a:p>
          <a:p>
            <a:r>
              <a:rPr lang="en-US" sz="1600" dirty="0"/>
              <a:t>Klein, Perry. “Reopening Inquiry Into Cognitive Processes in Writing-To-Learn.” E</a:t>
            </a:r>
            <a:r>
              <a:rPr lang="en-US" sz="1600" i="1" dirty="0"/>
              <a:t>ducational Psychology Review </a:t>
            </a:r>
            <a:r>
              <a:rPr lang="en-US" sz="1600" dirty="0"/>
              <a:t>11:3, 1999. </a:t>
            </a:r>
            <a:endParaRPr lang="en-US" sz="1600" dirty="0" smtClean="0"/>
          </a:p>
          <a:p>
            <a:r>
              <a:rPr lang="en-US" sz="1600" dirty="0" smtClean="0"/>
              <a:t>Newell, George. “Writing </a:t>
            </a:r>
            <a:r>
              <a:rPr lang="en-US" sz="1600" dirty="0"/>
              <a:t>to learn: How alternative theories of school writing account for student performance</a:t>
            </a:r>
            <a:r>
              <a:rPr lang="en-US" sz="1600" dirty="0" smtClean="0"/>
              <a:t>.” </a:t>
            </a:r>
            <a:r>
              <a:rPr lang="en-US" sz="1600" dirty="0"/>
              <a:t>In C. A. MacArthur, S. Graham, &amp; J. Fitzgerald (</a:t>
            </a:r>
            <a:r>
              <a:rPr lang="en-US" sz="1600" dirty="0" smtClean="0"/>
              <a:t>Eds.). </a:t>
            </a:r>
            <a:r>
              <a:rPr lang="en-US" sz="1600" i="1" dirty="0" smtClean="0"/>
              <a:t>Handbook </a:t>
            </a:r>
            <a:r>
              <a:rPr lang="en-US" sz="1600" i="1" dirty="0"/>
              <a:t>of </a:t>
            </a:r>
            <a:r>
              <a:rPr lang="en-US" sz="1600" i="1" dirty="0" smtClean="0"/>
              <a:t>Writing Research. </a:t>
            </a:r>
            <a:r>
              <a:rPr lang="en-US" sz="1600" dirty="0" smtClean="0"/>
              <a:t>New </a:t>
            </a:r>
            <a:r>
              <a:rPr lang="en-US" sz="1600" dirty="0"/>
              <a:t>York: Guilford Press, </a:t>
            </a:r>
            <a:r>
              <a:rPr lang="en-US" sz="1600" dirty="0" smtClean="0"/>
              <a:t>2006. </a:t>
            </a:r>
          </a:p>
          <a:p>
            <a:r>
              <a:rPr lang="en-US" sz="1600" dirty="0" smtClean="0"/>
              <a:t>Sommers, Nancy. “Revision Strategies of Student Writers.” </a:t>
            </a:r>
            <a:r>
              <a:rPr lang="en-US" sz="1600" i="1" dirty="0" smtClean="0"/>
              <a:t>College Composition Communication</a:t>
            </a:r>
            <a:r>
              <a:rPr lang="en-US" sz="1600" dirty="0" smtClean="0"/>
              <a:t> 31.4,1980.</a:t>
            </a:r>
          </a:p>
          <a:p>
            <a:r>
              <a:rPr lang="en-US" sz="1600" dirty="0" smtClean="0"/>
              <a:t>Torrance, Mark and, David </a:t>
            </a:r>
            <a:r>
              <a:rPr lang="en-US" sz="1600" dirty="0"/>
              <a:t>Galbraith. </a:t>
            </a:r>
            <a:r>
              <a:rPr lang="en-US" sz="1600" dirty="0" smtClean="0"/>
              <a:t>“The Processing Demands of Writing” In </a:t>
            </a:r>
            <a:r>
              <a:rPr lang="en-US" sz="1600" dirty="0">
                <a:solidFill>
                  <a:srgbClr val="3D3D3D"/>
                </a:solidFill>
              </a:rPr>
              <a:t>C. A. MacArthur, </a:t>
            </a:r>
            <a:r>
              <a:rPr lang="en-US" dirty="0">
                <a:solidFill>
                  <a:srgbClr val="3D3D3D"/>
                </a:solidFill>
              </a:rPr>
              <a:t>S. Graham, &amp; J. Fitzgerald (</a:t>
            </a:r>
            <a:r>
              <a:rPr lang="en-US" dirty="0" smtClean="0">
                <a:solidFill>
                  <a:srgbClr val="3D3D3D"/>
                </a:solidFill>
              </a:rPr>
              <a:t>Eds.). </a:t>
            </a:r>
            <a:r>
              <a:rPr lang="en-US" i="1" dirty="0">
                <a:solidFill>
                  <a:srgbClr val="3D3D3D"/>
                </a:solidFill>
              </a:rPr>
              <a:t>Handbook of W</a:t>
            </a:r>
            <a:r>
              <a:rPr lang="en-US" i="1" dirty="0" smtClean="0">
                <a:solidFill>
                  <a:srgbClr val="3D3D3D"/>
                </a:solidFill>
              </a:rPr>
              <a:t>riting </a:t>
            </a:r>
            <a:r>
              <a:rPr lang="en-US" i="1" dirty="0">
                <a:solidFill>
                  <a:srgbClr val="3D3D3D"/>
                </a:solidFill>
              </a:rPr>
              <a:t>R</a:t>
            </a:r>
            <a:r>
              <a:rPr lang="en-US" i="1" dirty="0" smtClean="0">
                <a:solidFill>
                  <a:srgbClr val="3D3D3D"/>
                </a:solidFill>
              </a:rPr>
              <a:t>esearch</a:t>
            </a:r>
            <a:r>
              <a:rPr lang="en-US" dirty="0" smtClean="0">
                <a:solidFill>
                  <a:srgbClr val="3D3D3D"/>
                </a:solidFill>
              </a:rPr>
              <a:t>. </a:t>
            </a:r>
            <a:r>
              <a:rPr lang="en-US" dirty="0">
                <a:solidFill>
                  <a:srgbClr val="3D3D3D"/>
                </a:solidFill>
              </a:rPr>
              <a:t>New York: Guilford </a:t>
            </a:r>
            <a:r>
              <a:rPr lang="en-US" dirty="0" smtClean="0">
                <a:solidFill>
                  <a:srgbClr val="3D3D3D"/>
                </a:solidFill>
              </a:rPr>
              <a:t>Press, 2006.</a:t>
            </a:r>
            <a:endParaRPr lang="en-US" dirty="0">
              <a:solidFill>
                <a:srgbClr val="3D3D3D"/>
              </a:solidFill>
            </a:endParaRPr>
          </a:p>
          <a:p>
            <a:endParaRPr lang="en-US" dirty="0" smtClean="0"/>
          </a:p>
          <a:p>
            <a:endParaRPr lang="en-US" dirty="0"/>
          </a:p>
        </p:txBody>
      </p:sp>
    </p:spTree>
    <p:extLst>
      <p:ext uri="{BB962C8B-B14F-4D97-AF65-F5344CB8AC3E}">
        <p14:creationId xmlns:p14="http://schemas.microsoft.com/office/powerpoint/2010/main" val="88226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Discussion</a:t>
            </a:r>
            <a:r>
              <a:rPr lang="en-US" dirty="0" smtClean="0"/>
              <a:t> </a:t>
            </a:r>
            <a:endParaRPr lang="en-US" dirty="0"/>
          </a:p>
        </p:txBody>
      </p:sp>
      <p:sp>
        <p:nvSpPr>
          <p:cNvPr id="3" name="Content Placeholder 2"/>
          <p:cNvSpPr>
            <a:spLocks noGrp="1"/>
          </p:cNvSpPr>
          <p:nvPr>
            <p:ph idx="1"/>
          </p:nvPr>
        </p:nvSpPr>
        <p:spPr/>
        <p:txBody>
          <a:bodyPr>
            <a:normAutofit/>
          </a:bodyPr>
          <a:lstStyle/>
          <a:p>
            <a:endParaRPr lang="en-US" sz="2800" dirty="0" smtClean="0"/>
          </a:p>
        </p:txBody>
      </p:sp>
    </p:spTree>
    <p:extLst>
      <p:ext uri="{BB962C8B-B14F-4D97-AF65-F5344CB8AC3E}">
        <p14:creationId xmlns:p14="http://schemas.microsoft.com/office/powerpoint/2010/main" val="3103200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Demands of Writing</a:t>
            </a:r>
            <a:endParaRPr lang="en-US" sz="4000" dirty="0"/>
          </a:p>
        </p:txBody>
      </p:sp>
      <p:sp>
        <p:nvSpPr>
          <p:cNvPr id="3" name="Content Placeholder 2"/>
          <p:cNvSpPr>
            <a:spLocks noGrp="1"/>
          </p:cNvSpPr>
          <p:nvPr>
            <p:ph idx="1"/>
          </p:nvPr>
        </p:nvSpPr>
        <p:spPr/>
        <p:txBody>
          <a:bodyPr>
            <a:normAutofit/>
          </a:bodyPr>
          <a:lstStyle/>
          <a:p>
            <a:r>
              <a:rPr lang="en-US" sz="3500" dirty="0" smtClean="0"/>
              <a:t>“As a dynamic process, writing is the act of dealing with an excessive number of simultaneous demands and constraints.” (Flower and Hayes1980).</a:t>
            </a:r>
            <a:endParaRPr lang="en-US" sz="3500" dirty="0"/>
          </a:p>
        </p:txBody>
      </p:sp>
    </p:spTree>
    <p:extLst>
      <p:ext uri="{BB962C8B-B14F-4D97-AF65-F5344CB8AC3E}">
        <p14:creationId xmlns:p14="http://schemas.microsoft.com/office/powerpoint/2010/main" val="2500358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Demands of Writing </a:t>
            </a:r>
            <a:endParaRPr lang="en-US" sz="4000" dirty="0"/>
          </a:p>
        </p:txBody>
      </p:sp>
      <p:sp>
        <p:nvSpPr>
          <p:cNvPr id="3" name="Content Placeholder 2"/>
          <p:cNvSpPr>
            <a:spLocks noGrp="1"/>
          </p:cNvSpPr>
          <p:nvPr>
            <p:ph idx="1"/>
          </p:nvPr>
        </p:nvSpPr>
        <p:spPr/>
        <p:txBody>
          <a:bodyPr>
            <a:normAutofit/>
          </a:bodyPr>
          <a:lstStyle/>
          <a:p>
            <a:r>
              <a:rPr lang="en-US" sz="3500" dirty="0" smtClean="0"/>
              <a:t>“Devoting resources to …low level processes leaves less capacity for syntactic processing, content retrieval, rhetorical structuring and so forth” (Michel </a:t>
            </a:r>
            <a:r>
              <a:rPr lang="en-US" sz="3500" dirty="0" err="1" smtClean="0"/>
              <a:t>Fayol</a:t>
            </a:r>
            <a:r>
              <a:rPr lang="en-US" sz="3500" dirty="0" smtClean="0"/>
              <a:t> 1999).</a:t>
            </a:r>
            <a:endParaRPr lang="en-US" sz="3500" dirty="0"/>
          </a:p>
        </p:txBody>
      </p:sp>
    </p:spTree>
    <p:extLst>
      <p:ext uri="{BB962C8B-B14F-4D97-AF65-F5344CB8AC3E}">
        <p14:creationId xmlns:p14="http://schemas.microsoft.com/office/powerpoint/2010/main" val="261857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is Low Stakes Writing?</a:t>
            </a:r>
            <a:endParaRPr lang="en-US" sz="4000" dirty="0"/>
          </a:p>
        </p:txBody>
      </p:sp>
      <p:sp>
        <p:nvSpPr>
          <p:cNvPr id="3" name="Content Placeholder 2"/>
          <p:cNvSpPr>
            <a:spLocks noGrp="1"/>
          </p:cNvSpPr>
          <p:nvPr>
            <p:ph idx="1"/>
          </p:nvPr>
        </p:nvSpPr>
        <p:spPr/>
        <p:txBody>
          <a:bodyPr>
            <a:normAutofit/>
          </a:bodyPr>
          <a:lstStyle/>
          <a:p>
            <a:r>
              <a:rPr lang="en-US" sz="3600" dirty="0" smtClean="0"/>
              <a:t>Generally </a:t>
            </a:r>
            <a:r>
              <a:rPr lang="en-US" sz="3600" dirty="0"/>
              <a:t>s</a:t>
            </a:r>
            <a:r>
              <a:rPr lang="en-US" sz="3600" dirty="0" smtClean="0"/>
              <a:t>hort writing assignments where students focus on content and self-communication instead of </a:t>
            </a:r>
            <a:r>
              <a:rPr lang="en-US" sz="3500" dirty="0" smtClean="0"/>
              <a:t>mechanics</a:t>
            </a:r>
            <a:r>
              <a:rPr lang="en-US" sz="3600" dirty="0" smtClean="0"/>
              <a:t> or perfect language.</a:t>
            </a:r>
            <a:endParaRPr lang="en-US" sz="3600" dirty="0"/>
          </a:p>
        </p:txBody>
      </p:sp>
    </p:spTree>
    <p:extLst>
      <p:ext uri="{BB962C8B-B14F-4D97-AF65-F5344CB8AC3E}">
        <p14:creationId xmlns:p14="http://schemas.microsoft.com/office/powerpoint/2010/main" val="3687702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What are the Benefits of Low Stakes Writing?</a:t>
            </a:r>
            <a:endParaRPr lang="en-US" sz="3500" dirty="0"/>
          </a:p>
        </p:txBody>
      </p:sp>
      <p:sp>
        <p:nvSpPr>
          <p:cNvPr id="3" name="Content Placeholder 2"/>
          <p:cNvSpPr>
            <a:spLocks noGrp="1"/>
          </p:cNvSpPr>
          <p:nvPr>
            <p:ph idx="1"/>
          </p:nvPr>
        </p:nvSpPr>
        <p:spPr>
          <a:xfrm>
            <a:off x="483854" y="2755967"/>
            <a:ext cx="11029615" cy="3678303"/>
          </a:xfrm>
        </p:spPr>
        <p:txBody>
          <a:bodyPr>
            <a:noAutofit/>
          </a:bodyPr>
          <a:lstStyle/>
          <a:p>
            <a:pPr lvl="0">
              <a:buClr>
                <a:srgbClr val="903163"/>
              </a:buClr>
            </a:pPr>
            <a:r>
              <a:rPr lang="en-US" sz="3500" dirty="0" smtClean="0">
                <a:solidFill>
                  <a:srgbClr val="3D3D3D"/>
                </a:solidFill>
              </a:rPr>
              <a:t>Students involve themselves more in ideas or subject matter of the course.</a:t>
            </a:r>
          </a:p>
          <a:p>
            <a:pPr marL="0" lvl="0" indent="0">
              <a:buClr>
                <a:srgbClr val="903163"/>
              </a:buClr>
              <a:buNone/>
            </a:pPr>
            <a:endParaRPr lang="en-US" sz="3500" dirty="0" smtClean="0">
              <a:solidFill>
                <a:srgbClr val="3D3D3D"/>
              </a:solidFill>
            </a:endParaRPr>
          </a:p>
          <a:p>
            <a:pPr lvl="0">
              <a:buClr>
                <a:srgbClr val="903163"/>
              </a:buClr>
            </a:pPr>
            <a:r>
              <a:rPr lang="en-US" sz="3500" dirty="0" smtClean="0">
                <a:solidFill>
                  <a:srgbClr val="3D3D3D"/>
                </a:solidFill>
              </a:rPr>
              <a:t>Prose </a:t>
            </a:r>
            <a:r>
              <a:rPr lang="en-US" sz="3500" dirty="0">
                <a:solidFill>
                  <a:srgbClr val="3D3D3D"/>
                </a:solidFill>
              </a:rPr>
              <a:t>is usually livelier, clearer</a:t>
            </a:r>
            <a:r>
              <a:rPr lang="en-US" sz="3500" dirty="0" smtClean="0">
                <a:solidFill>
                  <a:srgbClr val="3D3D3D"/>
                </a:solidFill>
              </a:rPr>
              <a:t>, </a:t>
            </a:r>
            <a:r>
              <a:rPr lang="en-US" sz="3500" dirty="0">
                <a:solidFill>
                  <a:srgbClr val="3D3D3D"/>
                </a:solidFill>
              </a:rPr>
              <a:t>more natural—often more interesting—in spite </a:t>
            </a:r>
            <a:r>
              <a:rPr lang="en-US" sz="3500" dirty="0" smtClean="0">
                <a:solidFill>
                  <a:srgbClr val="3D3D3D"/>
                </a:solidFill>
              </a:rPr>
              <a:t>of </a:t>
            </a:r>
            <a:r>
              <a:rPr lang="en-US" sz="3500" dirty="0">
                <a:solidFill>
                  <a:srgbClr val="3D3D3D"/>
                </a:solidFill>
              </a:rPr>
              <a:t>carelessness and mistakes.</a:t>
            </a:r>
          </a:p>
          <a:p>
            <a:pPr lvl="0">
              <a:buClr>
                <a:srgbClr val="903163"/>
              </a:buClr>
            </a:pPr>
            <a:endParaRPr lang="en-US" sz="3200" dirty="0" smtClean="0">
              <a:solidFill>
                <a:srgbClr val="3D3D3D"/>
              </a:solidFill>
            </a:endParaRPr>
          </a:p>
        </p:txBody>
      </p:sp>
      <p:sp>
        <p:nvSpPr>
          <p:cNvPr id="4" name="TextBox 3"/>
          <p:cNvSpPr txBox="1"/>
          <p:nvPr/>
        </p:nvSpPr>
        <p:spPr>
          <a:xfrm>
            <a:off x="398033" y="2086983"/>
            <a:ext cx="5561704" cy="584775"/>
          </a:xfrm>
          <a:prstGeom prst="rect">
            <a:avLst/>
          </a:prstGeom>
          <a:noFill/>
        </p:spPr>
        <p:txBody>
          <a:bodyPr wrap="square" rtlCol="0">
            <a:spAutoFit/>
          </a:bodyPr>
          <a:lstStyle/>
          <a:p>
            <a:r>
              <a:rPr lang="en-US" sz="3200" dirty="0" smtClean="0"/>
              <a:t>According to Peter Elbow:</a:t>
            </a:r>
            <a:endParaRPr lang="en-US" sz="3200" dirty="0"/>
          </a:p>
        </p:txBody>
      </p:sp>
    </p:spTree>
    <p:extLst>
      <p:ext uri="{BB962C8B-B14F-4D97-AF65-F5344CB8AC3E}">
        <p14:creationId xmlns:p14="http://schemas.microsoft.com/office/powerpoint/2010/main" val="3423962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solidFill>
                  <a:prstClr val="white"/>
                </a:solidFill>
              </a:rPr>
              <a:t>What are the Benefits of Low Stakes Writing?</a:t>
            </a:r>
            <a:endParaRPr lang="en-US" sz="3500" dirty="0"/>
          </a:p>
        </p:txBody>
      </p:sp>
      <p:sp>
        <p:nvSpPr>
          <p:cNvPr id="3" name="Content Placeholder 2"/>
          <p:cNvSpPr>
            <a:spLocks noGrp="1"/>
          </p:cNvSpPr>
          <p:nvPr>
            <p:ph idx="1"/>
          </p:nvPr>
        </p:nvSpPr>
        <p:spPr/>
        <p:txBody>
          <a:bodyPr>
            <a:normAutofit fontScale="85000" lnSpcReduction="10000"/>
          </a:bodyPr>
          <a:lstStyle/>
          <a:p>
            <a:pPr lvl="0">
              <a:buClr>
                <a:srgbClr val="903163"/>
              </a:buClr>
            </a:pPr>
            <a:r>
              <a:rPr lang="en-US" sz="4100" dirty="0">
                <a:solidFill>
                  <a:srgbClr val="3D3D3D"/>
                </a:solidFill>
              </a:rPr>
              <a:t>Improves the quality of students’ high stakes writing.</a:t>
            </a:r>
          </a:p>
          <a:p>
            <a:pPr marL="0" lvl="0" indent="0">
              <a:buClr>
                <a:srgbClr val="903163"/>
              </a:buClr>
              <a:buNone/>
            </a:pPr>
            <a:endParaRPr lang="en-US" sz="4100" dirty="0">
              <a:solidFill>
                <a:srgbClr val="3D3D3D"/>
              </a:solidFill>
            </a:endParaRPr>
          </a:p>
          <a:p>
            <a:pPr lvl="0">
              <a:buClr>
                <a:srgbClr val="903163"/>
              </a:buClr>
            </a:pPr>
            <a:r>
              <a:rPr lang="en-US" sz="4100" dirty="0">
                <a:solidFill>
                  <a:srgbClr val="3D3D3D"/>
                </a:solidFill>
              </a:rPr>
              <a:t>Gives us a better view of student understanding and response to course material and </a:t>
            </a:r>
            <a:r>
              <a:rPr lang="en-US" sz="4100" dirty="0" smtClean="0">
                <a:solidFill>
                  <a:srgbClr val="3D3D3D"/>
                </a:solidFill>
              </a:rPr>
              <a:t>our teaching.</a:t>
            </a:r>
          </a:p>
          <a:p>
            <a:pPr lvl="0">
              <a:buClr>
                <a:srgbClr val="903163"/>
              </a:buClr>
            </a:pPr>
            <a:endParaRPr lang="en-US" sz="3200" dirty="0">
              <a:solidFill>
                <a:srgbClr val="3D3D3D"/>
              </a:solidFill>
            </a:endParaRPr>
          </a:p>
          <a:p>
            <a:pPr marL="0" lvl="0" indent="0" algn="ctr">
              <a:buClr>
                <a:srgbClr val="903163"/>
              </a:buClr>
              <a:buNone/>
            </a:pPr>
            <a:r>
              <a:rPr lang="en-US" sz="4100" dirty="0" smtClean="0">
                <a:solidFill>
                  <a:srgbClr val="3D3D3D"/>
                </a:solidFill>
              </a:rPr>
              <a:t>                                                                           —Elbow</a:t>
            </a:r>
            <a:endParaRPr lang="en-US" sz="4100" dirty="0">
              <a:solidFill>
                <a:srgbClr val="3D3D3D"/>
              </a:solidFill>
            </a:endParaRPr>
          </a:p>
          <a:p>
            <a:endParaRPr lang="en-US" dirty="0"/>
          </a:p>
        </p:txBody>
      </p:sp>
    </p:spTree>
    <p:extLst>
      <p:ext uri="{BB962C8B-B14F-4D97-AF65-F5344CB8AC3E}">
        <p14:creationId xmlns:p14="http://schemas.microsoft.com/office/powerpoint/2010/main" val="233766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solidFill>
                  <a:prstClr val="white"/>
                </a:solidFill>
              </a:rPr>
              <a:t>What are the Benefits of Low Stakes Writing?</a:t>
            </a:r>
            <a:endParaRPr lang="en-US" sz="3500" dirty="0"/>
          </a:p>
        </p:txBody>
      </p:sp>
      <p:sp>
        <p:nvSpPr>
          <p:cNvPr id="3" name="Content Placeholder 2"/>
          <p:cNvSpPr>
            <a:spLocks noGrp="1"/>
          </p:cNvSpPr>
          <p:nvPr>
            <p:ph idx="1"/>
          </p:nvPr>
        </p:nvSpPr>
        <p:spPr>
          <a:xfrm>
            <a:off x="581192" y="2535497"/>
            <a:ext cx="11029615" cy="3678303"/>
          </a:xfrm>
        </p:spPr>
        <p:txBody>
          <a:bodyPr>
            <a:normAutofit/>
          </a:bodyPr>
          <a:lstStyle/>
          <a:p>
            <a:pPr lvl="0"/>
            <a:r>
              <a:rPr lang="en-US" sz="3500" dirty="0" smtClean="0">
                <a:solidFill>
                  <a:srgbClr val="3D3D3D"/>
                </a:solidFill>
              </a:rPr>
              <a:t>Engages students in meta-cognition regarding the process of writing: audience, tone, structure, etc. </a:t>
            </a:r>
          </a:p>
          <a:p>
            <a:pPr lvl="0"/>
            <a:endParaRPr lang="en-US" sz="3500" dirty="0">
              <a:solidFill>
                <a:srgbClr val="3D3D3D"/>
              </a:solidFill>
            </a:endParaRPr>
          </a:p>
          <a:p>
            <a:pPr lvl="0"/>
            <a:r>
              <a:rPr lang="en-US" sz="3500" dirty="0" smtClean="0">
                <a:solidFill>
                  <a:srgbClr val="3D3D3D"/>
                </a:solidFill>
              </a:rPr>
              <a:t>Frees students up to take risks with their thinking/writing (Elbow).</a:t>
            </a:r>
            <a:endParaRPr lang="en-US" sz="3500" dirty="0">
              <a:solidFill>
                <a:srgbClr val="3D3D3D"/>
              </a:solidFill>
            </a:endParaRPr>
          </a:p>
          <a:p>
            <a:endParaRPr lang="en-US" dirty="0"/>
          </a:p>
        </p:txBody>
      </p:sp>
    </p:spTree>
    <p:extLst>
      <p:ext uri="{BB962C8B-B14F-4D97-AF65-F5344CB8AC3E}">
        <p14:creationId xmlns:p14="http://schemas.microsoft.com/office/powerpoint/2010/main" val="3451357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856</TotalTime>
  <Words>1215</Words>
  <Application>Microsoft Office PowerPoint</Application>
  <PresentationFormat>Widescreen</PresentationFormat>
  <Paragraphs>131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Gill Sans MT</vt:lpstr>
      <vt:lpstr>Times New Roman</vt:lpstr>
      <vt:lpstr>Wingdings 2</vt:lpstr>
      <vt:lpstr>Dividend</vt:lpstr>
      <vt:lpstr>What’s the Risk? </vt:lpstr>
      <vt:lpstr>Writing: What’s Your Plan?</vt:lpstr>
      <vt:lpstr>Discussion </vt:lpstr>
      <vt:lpstr>The Demands of Writing</vt:lpstr>
      <vt:lpstr>The Demands of Writing </vt:lpstr>
      <vt:lpstr>What is Low Stakes Writing?</vt:lpstr>
      <vt:lpstr>What are the Benefits of Low Stakes Writing?</vt:lpstr>
      <vt:lpstr>What are the Benefits of Low Stakes Writing?</vt:lpstr>
      <vt:lpstr>What are the Benefits of Low Stakes Writing?</vt:lpstr>
      <vt:lpstr>Peter Elbow, “Writing for Learning--Not Just for Demonstrating Learning”</vt:lpstr>
      <vt:lpstr>What is Writing To learn?</vt:lpstr>
      <vt:lpstr>Whose Anxiety?</vt:lpstr>
      <vt:lpstr>Loving Low-Stakes Writing</vt:lpstr>
      <vt:lpstr>How we use low-Stakes Writing</vt:lpstr>
      <vt:lpstr>Scaffolding writing assignments </vt:lpstr>
      <vt:lpstr>Scaffolding Writing Assignments </vt:lpstr>
      <vt:lpstr>Scaffolding in Action</vt:lpstr>
      <vt:lpstr>Scaffolding in Action: the resulsts</vt:lpstr>
      <vt:lpstr>     Microtheme and Cognitive skill: The Great 5x8</vt:lpstr>
      <vt:lpstr>Microtheme and Cognitive skill: The Great 5x8</vt:lpstr>
      <vt:lpstr>Microtheme and Cognitive skill: The Great 5x8</vt:lpstr>
      <vt:lpstr>Microtheme and Cognitive skill: The Great 5x8</vt:lpstr>
      <vt:lpstr>“Cheat-sheet” to creating meaningful writing assignments </vt:lpstr>
      <vt:lpstr>“Cheat-sheet” to creating meaningful writing assignments </vt:lpstr>
      <vt:lpstr>Questions?</vt:lpstr>
      <vt:lpstr>Thank you!</vt:lpstr>
      <vt:lpstr>Writing to Learn Activities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the Risk?</dc:title>
  <dc:creator>Giaimo, Genie</dc:creator>
  <cp:lastModifiedBy>Giaimo, Genie N.</cp:lastModifiedBy>
  <cp:revision>85</cp:revision>
  <dcterms:created xsi:type="dcterms:W3CDTF">2015-02-24T20:22:42Z</dcterms:created>
  <dcterms:modified xsi:type="dcterms:W3CDTF">2016-12-29T17:57:48Z</dcterms:modified>
</cp:coreProperties>
</file>